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8" r:id="rId2"/>
    <p:sldId id="257" r:id="rId3"/>
    <p:sldId id="259" r:id="rId4"/>
    <p:sldId id="266" r:id="rId5"/>
    <p:sldId id="267" r:id="rId6"/>
    <p:sldId id="261" r:id="rId7"/>
    <p:sldId id="262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9" r:id="rId18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90337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67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72058" y="-3894812"/>
            <a:ext cx="18267285" cy="2063018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Прямоугольник"/>
          <p:cNvSpPr/>
          <p:nvPr/>
        </p:nvSpPr>
        <p:spPr>
          <a:xfrm>
            <a:off x="12375042" y="-5148"/>
            <a:ext cx="12035679" cy="13726295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1" name="апреля 2018"/>
          <p:cNvSpPr txBox="1"/>
          <p:nvPr/>
        </p:nvSpPr>
        <p:spPr>
          <a:xfrm>
            <a:off x="19048638" y="11128123"/>
            <a:ext cx="3596283" cy="19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апреля 2018</a:t>
            </a:r>
          </a:p>
        </p:txBody>
      </p:sp>
      <p:pic>
        <p:nvPicPr>
          <p:cNvPr id="12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62504" y="1083101"/>
            <a:ext cx="7517499" cy="1581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26"/>
          <p:cNvSpPr txBox="1"/>
          <p:nvPr/>
        </p:nvSpPr>
        <p:spPr>
          <a:xfrm>
            <a:off x="19053556" y="5752235"/>
            <a:ext cx="5763261" cy="6164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0">
                <a:solidFill>
                  <a:srgbClr val="FFFFFF"/>
                </a:solidFill>
              </a:defRPr>
            </a:lvl1pPr>
          </a:lstStyle>
          <a:p>
            <a:r>
              <a:t>26</a:t>
            </a:r>
          </a:p>
        </p:txBody>
      </p:sp>
      <p:pic>
        <p:nvPicPr>
          <p:cNvPr id="124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87626" y="2976415"/>
            <a:ext cx="4417337" cy="709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39473" y="4732408"/>
            <a:ext cx="11010943" cy="4851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261193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bismd.ru/media/publication_backbone_media/2017/12/8/floj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176" r="8994" b="-176"/>
          <a:stretch/>
        </p:blipFill>
        <p:spPr bwMode="auto">
          <a:xfrm>
            <a:off x="11011711" y="2660775"/>
            <a:ext cx="13372289" cy="110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605614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ПРОМСВЯЗЬБАНК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2986182"/>
            <a:ext cx="6971460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/>
              <a:t>Легендарный боксер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err="1" smtClean="0"/>
              <a:t>Флойд</a:t>
            </a:r>
            <a:r>
              <a:rPr lang="ru-RU" sz="5000" dirty="0" smtClean="0"/>
              <a:t> </a:t>
            </a:r>
            <a:r>
              <a:rPr lang="ru-RU" sz="5000" dirty="0" err="1"/>
              <a:t>Мейвезер</a:t>
            </a:r>
            <a:r>
              <a:rPr lang="ru-RU" sz="5000" dirty="0"/>
              <a:t>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открыл </a:t>
            </a:r>
            <a:r>
              <a:rPr lang="ru-RU" sz="5000" dirty="0"/>
              <a:t>счет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в </a:t>
            </a:r>
            <a:r>
              <a:rPr lang="ru-RU" sz="5000" dirty="0"/>
              <a:t>Промсвязьбанке</a:t>
            </a:r>
            <a:endParaRPr sz="5000" dirty="0"/>
          </a:p>
        </p:txBody>
      </p:sp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129" y="6458939"/>
            <a:ext cx="8111088" cy="75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628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448039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АЛЬФА-БАНК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3370903"/>
            <a:ext cx="7635103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/>
              <a:t>Журналист Юрий </a:t>
            </a:r>
            <a:r>
              <a:rPr lang="ru-RU" sz="5000" dirty="0" err="1"/>
              <a:t>Дудь</a:t>
            </a:r>
            <a:r>
              <a:rPr lang="ru-RU" sz="5000" dirty="0"/>
              <a:t>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стал </a:t>
            </a:r>
            <a:r>
              <a:rPr lang="ru-RU" sz="5000" dirty="0" err="1"/>
              <a:t>амбассадором</a:t>
            </a:r>
            <a:r>
              <a:rPr lang="ru-RU" sz="5000" dirty="0"/>
              <a:t>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Альфа-Банка</a:t>
            </a:r>
            <a:endParaRPr sz="5000" dirty="0"/>
          </a:p>
        </p:txBody>
      </p:sp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0" name="Picture 2" descr="https://pp.userapi.com/c830108/v830108214/81261/qleXDISIYc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2" r="38"/>
          <a:stretch/>
        </p:blipFill>
        <p:spPr bwMode="auto">
          <a:xfrm>
            <a:off x="11342450" y="2690518"/>
            <a:ext cx="13015609" cy="110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129" y="5992238"/>
            <a:ext cx="8598785" cy="77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69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141865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ВТБ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3755623"/>
            <a:ext cx="785311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 smtClean="0"/>
              <a:t>ВТБ перейдет </a:t>
            </a:r>
          </a:p>
          <a:p>
            <a:pPr algn="l">
              <a:defRPr sz="7000"/>
            </a:pPr>
            <a:r>
              <a:rPr lang="ru-RU" sz="5000" dirty="0" smtClean="0"/>
              <a:t>на безбумажные офисы</a:t>
            </a:r>
            <a:endParaRPr sz="5000" dirty="0"/>
          </a:p>
        </p:txBody>
      </p:sp>
      <p:pic>
        <p:nvPicPr>
          <p:cNvPr id="191" name="depositphotos_51347179-stock-photo-man-in-futuristic-glasses.jpg" descr="depositphotos_51347179-stock-photo-man-in-futuristic-glasses.jpg"/>
          <p:cNvPicPr>
            <a:picLocks noChangeAspect="1"/>
          </p:cNvPicPr>
          <p:nvPr/>
        </p:nvPicPr>
        <p:blipFill>
          <a:blip r:embed="rId2">
            <a:extLst/>
          </a:blip>
          <a:srcRect l="5767" t="4169" r="3564" b="2259"/>
          <a:stretch>
            <a:fillRect/>
          </a:stretch>
        </p:blipFill>
        <p:spPr>
          <a:xfrm>
            <a:off x="10887868" y="2660775"/>
            <a:ext cx="13496123" cy="11082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49" y="6206247"/>
            <a:ext cx="9916895" cy="6900008"/>
          </a:xfrm>
          <a:prstGeom prst="rect">
            <a:avLst/>
          </a:prstGeom>
        </p:spPr>
      </p:pic>
      <p:pic>
        <p:nvPicPr>
          <p:cNvPr id="8196" name="Picture 4" descr="https://vtbrussia.ru/upload/uf/a06/verd_4_test_finance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r="9656"/>
          <a:stretch/>
        </p:blipFill>
        <p:spPr bwMode="auto">
          <a:xfrm>
            <a:off x="10894979" y="2674570"/>
            <a:ext cx="13517661" cy="110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1316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 Ð¾ÑÐ±Ð°Ð½Ðº Ð¸ FANUC Ð Ð¾ÑÑÐ¸Ñ Ð¿ÑÐµÐ´ÑÑÐ°Ð²ÑÑ ÑÐ¾Ð±Ð¾ÑÐ°-ÑÑÐ´Ð¾Ð¶Ð½Ð¸ÐºÐ° Ð½Ð° ÐÐÐÐÐÐ ÐÐÐµ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r="4384"/>
          <a:stretch/>
        </p:blipFill>
        <p:spPr bwMode="auto">
          <a:xfrm>
            <a:off x="10726365" y="2621602"/>
            <a:ext cx="13657635" cy="1109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32717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РОСБАНК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2986182"/>
            <a:ext cx="8386911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/>
              <a:t>Росбанк и FANUC Россия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представили </a:t>
            </a:r>
          </a:p>
          <a:p>
            <a:pPr algn="l">
              <a:defRPr sz="7000"/>
            </a:pPr>
            <a:r>
              <a:rPr lang="ru-RU" sz="5000" dirty="0" smtClean="0"/>
              <a:t>интерактивного </a:t>
            </a:r>
          </a:p>
          <a:p>
            <a:pPr algn="l">
              <a:defRPr sz="7000"/>
            </a:pPr>
            <a:r>
              <a:rPr lang="ru-RU" sz="5000" dirty="0" smtClean="0"/>
              <a:t>робота-художника</a:t>
            </a:r>
            <a:endParaRPr sz="5000" dirty="0"/>
          </a:p>
        </p:txBody>
      </p:sp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129" y="6458939"/>
            <a:ext cx="7793025" cy="70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20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452688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ИНГОССТРАХ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3755623"/>
            <a:ext cx="887101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 smtClean="0"/>
              <a:t>Проект </a:t>
            </a:r>
            <a:r>
              <a:rPr lang="ru-RU" sz="5000" dirty="0"/>
              <a:t>"Окна в Россию.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Шедевры </a:t>
            </a:r>
            <a:r>
              <a:rPr lang="ru-RU" sz="5000" dirty="0"/>
              <a:t>семи поколений"</a:t>
            </a:r>
            <a:endParaRPr sz="5000" dirty="0"/>
          </a:p>
        </p:txBody>
      </p:sp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82" y="5685390"/>
            <a:ext cx="9472356" cy="9710199"/>
          </a:xfrm>
          <a:prstGeom prst="rect">
            <a:avLst/>
          </a:prstGeom>
        </p:spPr>
      </p:pic>
      <p:pic>
        <p:nvPicPr>
          <p:cNvPr id="10244" name="Picture 4" descr="http://primgazeta.ru/search_resorces/images/_11/_15/IMG_308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/>
          <a:stretch/>
        </p:blipFill>
        <p:spPr bwMode="auto">
          <a:xfrm>
            <a:off x="10814372" y="2690518"/>
            <a:ext cx="14913656" cy="110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50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oe-online.ru/media/2/4/8/9/8/5/9d3c084705afedc7ec235066e748c043/thumb_1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r="8016"/>
          <a:stretch/>
        </p:blipFill>
        <p:spPr bwMode="auto">
          <a:xfrm>
            <a:off x="10693835" y="2660775"/>
            <a:ext cx="14260749" cy="110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499175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РОСГОССТРАХ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2986182"/>
            <a:ext cx="6993902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/>
              <a:t>Исследование: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«</a:t>
            </a:r>
            <a:r>
              <a:rPr lang="ru-RU" sz="5000" dirty="0"/>
              <a:t>Россияне оценили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свою </a:t>
            </a:r>
            <a:r>
              <a:rPr lang="ru-RU" sz="5000" dirty="0"/>
              <a:t>жизнь в 1,2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миллиона </a:t>
            </a:r>
            <a:r>
              <a:rPr lang="ru-RU" sz="5000" dirty="0"/>
              <a:t>долларов»</a:t>
            </a:r>
            <a:endParaRPr sz="5000" dirty="0"/>
          </a:p>
        </p:txBody>
      </p:sp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649"/>
          <a:stretch/>
        </p:blipFill>
        <p:spPr>
          <a:xfrm>
            <a:off x="1654129" y="6517532"/>
            <a:ext cx="8209524" cy="896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817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coyear.ru/wp-content/uploads/2017/11/Dmitrij-Demid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 b="16987"/>
          <a:stretch/>
        </p:blipFill>
        <p:spPr bwMode="auto">
          <a:xfrm>
            <a:off x="10830002" y="1693663"/>
            <a:ext cx="13553956" cy="120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199093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ERGO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3755623"/>
            <a:ext cx="875720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 smtClean="0"/>
              <a:t>ERGO </a:t>
            </a:r>
            <a:r>
              <a:rPr lang="ru-RU" sz="5000" dirty="0"/>
              <a:t>собирает батарейки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в </a:t>
            </a:r>
            <a:r>
              <a:rPr lang="ru-RU" sz="5000" dirty="0"/>
              <a:t>год экологии</a:t>
            </a:r>
            <a:endParaRPr sz="5000" dirty="0"/>
          </a:p>
        </p:txBody>
      </p:sp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129" y="6086895"/>
            <a:ext cx="8529664" cy="2115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134" y="8202183"/>
            <a:ext cx="6585654" cy="73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0009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72058" y="-3894812"/>
            <a:ext cx="18267285" cy="2063018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Прямоугольник"/>
          <p:cNvSpPr/>
          <p:nvPr/>
        </p:nvSpPr>
        <p:spPr>
          <a:xfrm>
            <a:off x="12375043" y="-5148"/>
            <a:ext cx="12035678" cy="13726295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5228" y="1739417"/>
            <a:ext cx="3471523" cy="730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+7 (495) 780-90-40"/>
          <p:cNvSpPr txBox="1"/>
          <p:nvPr/>
        </p:nvSpPr>
        <p:spPr>
          <a:xfrm>
            <a:off x="14709181" y="5264434"/>
            <a:ext cx="602087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sz="10000" dirty="0" smtClean="0"/>
              <a:t>Спасибо!</a:t>
            </a:r>
            <a:endParaRPr dirty="0"/>
          </a:p>
        </p:txBody>
      </p:sp>
      <p:pic>
        <p:nvPicPr>
          <p:cNvPr id="198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1424" y="9109175"/>
            <a:ext cx="6943792" cy="3059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35228" y="2692868"/>
            <a:ext cx="2293319" cy="368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145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31" name="Федеральные СМИ по цитируемости 2017"/>
          <p:cNvSpPr txBox="1"/>
          <p:nvPr/>
        </p:nvSpPr>
        <p:spPr>
          <a:xfrm>
            <a:off x="1654129" y="528027"/>
            <a:ext cx="7104381" cy="163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dirty="0" err="1"/>
              <a:t>Федеральные</a:t>
            </a:r>
            <a:r>
              <a:t> СМИ</a:t>
            </a:r>
            <a:br/>
            <a:r>
              <a:t>по цитируемости 2017</a:t>
            </a:r>
          </a:p>
        </p:txBody>
      </p:sp>
      <p:pic>
        <p:nvPicPr>
          <p:cNvPr id="13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Таблица 1"/>
          <p:cNvGraphicFramePr/>
          <p:nvPr>
            <p:extLst>
              <p:ext uri="{D42A27DB-BD31-4B8C-83A1-F6EECF244321}">
                <p14:modId xmlns:p14="http://schemas.microsoft.com/office/powerpoint/2010/main" val="1876043273"/>
              </p:ext>
            </p:extLst>
          </p:nvPr>
        </p:nvGraphicFramePr>
        <p:xfrm>
          <a:off x="1654129" y="3063847"/>
          <a:ext cx="10159998" cy="1034915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84933"/>
                <a:gridCol w="1943366"/>
                <a:gridCol w="5183624"/>
                <a:gridCol w="2048075"/>
              </a:tblGrid>
              <a:tr h="67594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№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 err="1">
                          <a:solidFill>
                            <a:srgbClr val="FFFFFF"/>
                          </a:solidFill>
                          <a:sym typeface="Helvetica Neue"/>
                        </a:rPr>
                        <a:t>Перемещение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endParaRPr lang="ru-RU" sz="2000" dirty="0" smtClean="0">
                        <a:solidFill>
                          <a:srgbClr val="FFFFFF"/>
                        </a:solidFill>
                        <a:sym typeface="Helvetica Neue"/>
                      </a:endParaRPr>
                    </a:p>
                    <a:p>
                      <a:pPr algn="ctr" defTabSz="914400">
                        <a:defRPr sz="1800"/>
                      </a:pPr>
                      <a:r>
                        <a:rPr sz="2000" dirty="0" err="1" smtClean="0">
                          <a:solidFill>
                            <a:srgbClr val="FFFFFF"/>
                          </a:solidFill>
                          <a:sym typeface="Helvetica Neue"/>
                        </a:rPr>
                        <a:t>за</a:t>
                      </a:r>
                      <a:r>
                        <a:rPr sz="2000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r>
                        <a:rPr sz="2000" dirty="0" err="1">
                          <a:solidFill>
                            <a:srgbClr val="FFFFFF"/>
                          </a:solidFill>
                          <a:sym typeface="Helvetica Neue"/>
                        </a:rPr>
                        <a:t>год</a:t>
                      </a:r>
                      <a:endParaRPr sz="2000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  </a:t>
                      </a:r>
                      <a:r>
                        <a:rPr sz="2000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СМИ</a:t>
                      </a:r>
                      <a:endParaRPr sz="2000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ИЦ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0</a:t>
                      </a:r>
                    </a:p>
                  </a:txBody>
                  <a:tcPr marL="6051" marR="6051" marT="6051" marB="6051" anchor="ctr" horzOverflow="overflow">
                    <a:solidFill>
                      <a:schemeClr val="bg1">
                        <a:lumMod val="85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ТАСС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158 172,09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0</a:t>
                      </a:r>
                    </a:p>
                  </a:txBody>
                  <a:tcPr marL="6051" marR="6051" marT="6051" marB="6051" anchor="ctr" horzOverflow="overflow">
                    <a:solidFill>
                      <a:schemeClr val="bg1">
                        <a:lumMod val="85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РИА </a:t>
                      </a: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Новости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140 933,87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0</a:t>
                      </a:r>
                    </a:p>
                  </a:txBody>
                  <a:tcPr marL="6051" marR="6051" marT="6051" marB="6051" anchor="ctr" horzOverflow="overflow">
                    <a:solidFill>
                      <a:schemeClr val="bg1">
                        <a:lumMod val="85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Интерфакс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77 512,68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Известия</a:t>
                      </a: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 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32 423,77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5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-1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КоммерсантЪ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29 188,63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6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+1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Rbc.ru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21 462,53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7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Gazeta.ru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18 337,73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8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0</a:t>
                      </a:r>
                    </a:p>
                  </a:txBody>
                  <a:tcPr marL="6051" marR="6051" marT="6051" marB="6051" anchor="ctr" horzOverflow="overflow">
                    <a:solidFill>
                      <a:schemeClr val="bg1">
                        <a:lumMod val="85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Ведомости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16 697,63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9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-4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Life.ru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12 781,73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10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0</a:t>
                      </a:r>
                    </a:p>
                  </a:txBody>
                  <a:tcPr marL="6051" marR="6051" marT="6051" marB="6051" anchor="ctr" horzOverflow="overflow">
                    <a:solidFill>
                      <a:schemeClr val="bg1">
                        <a:lumMod val="85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Lenta.ru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12 169,37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11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+12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lang="en-US" sz="2400" b="1" smtClean="0">
                          <a:solidFill>
                            <a:srgbClr val="006070"/>
                          </a:solidFill>
                          <a:sym typeface="Helvetica Neue"/>
                        </a:rPr>
                        <a:t>Russian.rt.com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11 160,27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12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-1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Российская газета 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10 258,67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13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-3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Первый</a:t>
                      </a: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канал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7 464,83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14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Россия</a:t>
                      </a: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 24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7 249,70</a:t>
                      </a:r>
                    </a:p>
                  </a:txBody>
                  <a:tcPr marL="9525" marR="9525" marT="9525" marB="9525" anchor="ctr" horzOverflow="overflow"/>
                </a:tc>
              </a:tr>
              <a:tr h="39541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15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+6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РЕН ТВ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7 078,80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16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Fontanka.ru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6 942,07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17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-4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Forbes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6 589,82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18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Новая газета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5 104,31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19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-4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Rambler News Service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4 968,03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20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Комсомольская</a:t>
                      </a: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правда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4 797,42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21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НТВ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4 113,09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22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+8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Эхо Москвы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3 994,41</a:t>
                      </a:r>
                    </a:p>
                  </a:txBody>
                  <a:tcPr marL="9525" marR="9525" marT="9525" marB="9525" anchor="ctr" horzOverflow="overflow"/>
                </a:tc>
              </a:tr>
              <a:tr h="4271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23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+2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Kp.ru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3 979,50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24</a:t>
                      </a:r>
                    </a:p>
                  </a:txBody>
                  <a:tcPr marL="6051" marR="6051" marT="6051" marB="605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0</a:t>
                      </a:r>
                    </a:p>
                  </a:txBody>
                  <a:tcPr marL="6051" marR="6051" marT="6051" marB="6051" anchor="ctr" horzOverflow="overflow">
                    <a:solidFill>
                      <a:schemeClr val="bg1">
                        <a:lumMod val="85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Россия 1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3 827,17</a:t>
                      </a:r>
                    </a:p>
                  </a:txBody>
                  <a:tcPr marL="9525" marR="9525" marT="9525" marB="9525" anchor="ctr" horzOverflow="overflow"/>
                </a:tc>
              </a:tr>
              <a:tr h="37183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25</a:t>
                      </a:r>
                    </a:p>
                  </a:txBody>
                  <a:tcPr marL="6051" marR="6051" marT="6051" marB="6051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+1</a:t>
                      </a:r>
                    </a:p>
                  </a:txBody>
                  <a:tcPr marL="6051" marR="6051" marT="6051" marB="6051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Московский комсомолец  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3 789,72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5"/>
          <p:cNvGraphicFramePr/>
          <p:nvPr>
            <p:extLst>
              <p:ext uri="{D42A27DB-BD31-4B8C-83A1-F6EECF244321}">
                <p14:modId xmlns:p14="http://schemas.microsoft.com/office/powerpoint/2010/main" val="139302101"/>
              </p:ext>
            </p:extLst>
          </p:nvPr>
        </p:nvGraphicFramePr>
        <p:xfrm>
          <a:off x="12396082" y="3063847"/>
          <a:ext cx="10159998" cy="1035511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48392"/>
                <a:gridCol w="2002095"/>
                <a:gridCol w="5038168"/>
                <a:gridCol w="1971343"/>
              </a:tblGrid>
              <a:tr h="68323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№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 err="1">
                          <a:solidFill>
                            <a:srgbClr val="FFFFFF"/>
                          </a:solidFill>
                          <a:sym typeface="Helvetica Neue"/>
                        </a:rPr>
                        <a:t>Перемещение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endParaRPr lang="ru-RU" sz="2000" dirty="0" smtClean="0">
                        <a:solidFill>
                          <a:srgbClr val="FFFFFF"/>
                        </a:solidFill>
                        <a:sym typeface="Helvetica Neue"/>
                      </a:endParaRPr>
                    </a:p>
                    <a:p>
                      <a:pPr algn="ctr" defTabSz="914400">
                        <a:defRPr sz="1800"/>
                      </a:pPr>
                      <a:r>
                        <a:rPr sz="2000" dirty="0" err="1" smtClean="0">
                          <a:solidFill>
                            <a:srgbClr val="FFFFFF"/>
                          </a:solidFill>
                          <a:sym typeface="Helvetica Neue"/>
                        </a:rPr>
                        <a:t>за</a:t>
                      </a:r>
                      <a:r>
                        <a:rPr sz="2000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r>
                        <a:rPr sz="2000" dirty="0" err="1">
                          <a:solidFill>
                            <a:srgbClr val="FFFFFF"/>
                          </a:solidFill>
                          <a:sym typeface="Helvetica Neue"/>
                        </a:rPr>
                        <a:t>год</a:t>
                      </a:r>
                      <a:endParaRPr sz="2000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  </a:t>
                      </a:r>
                      <a:r>
                        <a:rPr sz="2000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СМИ</a:t>
                      </a:r>
                      <a:endParaRPr sz="2000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sym typeface="Helvetica Neue"/>
                        </a:rPr>
                        <a:t>ИЦ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26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-9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Говорит Москва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3 542,51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27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-5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НСН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3 435,04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28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+1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Dni.ru  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3 287,17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29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+3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Дождь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3 115,33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30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+3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Meduza.io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2 642,58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31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+6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M24.ru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2 587,83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32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-5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Росбалт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2 301,16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33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new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Utro.ru  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2 095,54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34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-3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Vesti.ru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2 054,52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35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new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REGNUM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2 021,66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36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+11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Iz.ru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1 927,84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37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-1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Звезда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1 886,45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38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+3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Business-gazeta.ru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1 838,41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39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+1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Znak.com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1 718,53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40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-1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Радио Свобода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1 667,50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41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+2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Svpressa.ru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1 640,74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42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-8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Mosregtoday.ru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1 537,61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43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new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Zona.media</a:t>
                      </a:r>
                      <a:endParaRPr sz="2400" b="1" dirty="0">
                        <a:solidFill>
                          <a:srgbClr val="006070"/>
                        </a:solidFill>
                        <a:sym typeface="Helvetica Neue"/>
                      </a:endParaRP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1 492,91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44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new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Ridus.ru  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1 391,10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45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-7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Rusplt.ru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1 328,43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46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new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Парламентская</a:t>
                      </a: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 газета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1 320,48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47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new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РИА «</a:t>
                      </a:r>
                      <a:r>
                        <a:rPr sz="2400" b="1" dirty="0" err="1">
                          <a:solidFill>
                            <a:srgbClr val="006070"/>
                          </a:solidFill>
                          <a:sym typeface="Helvetica Neue"/>
                        </a:rPr>
                        <a:t>ФедералПресс</a:t>
                      </a:r>
                      <a:r>
                        <a:rPr sz="2400" b="1" dirty="0">
                          <a:solidFill>
                            <a:srgbClr val="006070"/>
                          </a:solidFill>
                          <a:sym typeface="Helvetica Neue"/>
                        </a:rPr>
                        <a:t>»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1 314,45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48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-4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Аргументы и факты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1 216,73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49</a:t>
                      </a:r>
                    </a:p>
                  </a:txBody>
                  <a:tcPr marL="6655" marR="6655" marT="6655" marB="6655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-4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5">
                        <a:lumMod val="60000"/>
                        <a:lumOff val="4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ТВ Центр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1 209,08</a:t>
                      </a:r>
                    </a:p>
                  </a:txBody>
                  <a:tcPr marL="9525" marR="9525" marT="9525" marB="9525" anchor="ctr" horzOverflow="overflow"/>
                </a:tc>
              </a:tr>
              <a:tr h="3868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sym typeface="Helvetica Neue"/>
                        </a:rPr>
                        <a:t>50</a:t>
                      </a:r>
                    </a:p>
                  </a:txBody>
                  <a:tcPr marL="6655" marR="6655" marT="6655" marB="665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b="0" dirty="0">
                          <a:sym typeface="Helvetica Neue"/>
                        </a:rPr>
                        <a:t>new</a:t>
                      </a:r>
                    </a:p>
                  </a:txBody>
                  <a:tcPr marL="6655" marR="6655" marT="6655" marB="6655" anchor="ctr" horzOverflow="overflow">
                    <a:solidFill>
                      <a:schemeClr val="accent3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71450" algn="l" defTabSz="914400">
                        <a:defRPr sz="1800"/>
                      </a:pPr>
                      <a:r>
                        <a:rPr sz="2400" b="1">
                          <a:solidFill>
                            <a:srgbClr val="006070"/>
                          </a:solidFill>
                          <a:sym typeface="Helvetica Neue"/>
                        </a:rPr>
                        <a:t>Star Hit 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dirty="0">
                          <a:sym typeface="Helvetica Neue"/>
                        </a:rPr>
                        <a:t>1 152,83</a:t>
                      </a:r>
                    </a:p>
                  </a:txBody>
                  <a:tcPr marL="9525" marR="9525" marT="9525" marB="9525" anchor="ctr" horzOverflow="overflow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Таблица 26"/>
          <p:cNvGraphicFramePr/>
          <p:nvPr>
            <p:extLst>
              <p:ext uri="{D42A27DB-BD31-4B8C-83A1-F6EECF244321}">
                <p14:modId xmlns:p14="http://schemas.microsoft.com/office/powerpoint/2010/main" val="3281351814"/>
              </p:ext>
            </p:extLst>
          </p:nvPr>
        </p:nvGraphicFramePr>
        <p:xfrm>
          <a:off x="13466314" y="785202"/>
          <a:ext cx="10170586" cy="1214557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47898"/>
                <a:gridCol w="1832612"/>
                <a:gridCol w="3872752"/>
                <a:gridCol w="2097742"/>
                <a:gridCol w="1619582"/>
              </a:tblGrid>
              <a:tr h="74137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№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Перемещение </a:t>
                      </a:r>
                    </a:p>
                    <a:p>
                      <a:pPr algn="ctr" defTabSz="914400">
                        <a:defRPr sz="1800"/>
                      </a:pPr>
                      <a:r>
                        <a:rPr lang="ru-RU" sz="20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за год</a:t>
                      </a:r>
                    </a:p>
                  </a:txBody>
                  <a:tcPr marL="68580" marR="68580" marT="0" marB="0" anchor="ctr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8288" algn="l" defTabSz="914400">
                        <a:lnSpc>
                          <a:spcPct val="110000"/>
                        </a:lnSpc>
                        <a:spcBef>
                          <a:spcPts val="100"/>
                        </a:spcBef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СМИ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 err="1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Категория</a:t>
                      </a:r>
                      <a:endParaRPr sz="2000" dirty="0">
                        <a:solidFill>
                          <a:srgbClr val="FFFFFF"/>
                        </a:solidFill>
                        <a:latin typeface="+mj-lt"/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ИЦ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dirty="0">
                          <a:latin typeface="+mj-lt"/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  <a:sym typeface="Helvetica Neue Light"/>
                        </a:rPr>
                        <a:t>0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Times New Roman" panose="02020603050405020304" pitchFamily="18" charset="0"/>
                        <a:cs typeface="Arial CYR" panose="020B0604020202020204" pitchFamily="34" charset="0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0" algn="l">
                        <a:spcAft>
                          <a:spcPts val="0"/>
                        </a:spcAft>
                      </a:pPr>
                      <a:r>
                        <a:rPr lang="ru-RU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ПРАЙМ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ИА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3 515,50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  <a:sym typeface="Helvetica Neue Light"/>
                        </a:rPr>
                        <a:t>0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Times New Roman" panose="02020603050405020304" pitchFamily="18" charset="0"/>
                        <a:cs typeface="Arial CYR" panose="020B0604020202020204" pitchFamily="34" charset="0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Banki.ru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911,18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  <a:sym typeface="Helvetica Neue Light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Финмаркет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ИА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755,21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0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Vestifinance.ru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512,84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+2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Finanz.ru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158,43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-1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Finam</a:t>
                      </a:r>
                      <a:r>
                        <a:rPr lang="ru-RU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.</a:t>
                      </a: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ru 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141,70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+2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Cbonds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ИА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92,91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0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Sravni.ru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78,29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-3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Bankir.ru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56,87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AK&amp;M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ИА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44,86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  <a:r>
                        <a:rPr sz="2400">
                          <a:latin typeface="+mj-lt"/>
                        </a:rPr>
                        <a:t>11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-1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Forklog.com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43,96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-1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Investfunds.ru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32,90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+1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Zaim.com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30,77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-1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Innov.ru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26,53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-3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Rusbonds.ru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Интернет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25,70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Financial One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Журнал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23,16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new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БанкИнформСервис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ИА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11,19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-1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Деньги</a:t>
                      </a: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и </a:t>
                      </a:r>
                      <a:r>
                        <a:rPr lang="en-US" sz="24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кредит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Журнал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10,63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ea typeface="Times New Roman" panose="02020603050405020304" pitchFamily="18" charset="0"/>
                          <a:cs typeface="Arial CYR" panose="020B0604020202020204" pitchFamily="34" charset="0"/>
                        </a:rPr>
                        <a:t>-4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Банковское</a:t>
                      </a: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en-US" sz="24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обозрение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Журнал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9,64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+mj-lt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 dirty="0">
                          <a:latin typeface="+mj-lt"/>
                          <a:sym typeface="Helvetica Neue"/>
                        </a:rPr>
                        <a:t>new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Бизнес-курс</a:t>
                      </a:r>
                      <a:r>
                        <a:rPr lang="en-US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endParaRPr lang="ru-RU" sz="24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Журнал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8,03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45" name="Прямоугольник"/>
          <p:cNvSpPr/>
          <p:nvPr/>
        </p:nvSpPr>
        <p:spPr>
          <a:xfrm>
            <a:off x="-58478" y="-5148"/>
            <a:ext cx="12499186" cy="13726295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6" name="Depositphotos_163625294_original.jpg" descr="Depositphotos_163625294_original.jpg"/>
          <p:cNvPicPr>
            <a:picLocks noChangeAspect="1"/>
          </p:cNvPicPr>
          <p:nvPr/>
        </p:nvPicPr>
        <p:blipFill>
          <a:blip r:embed="rId2">
            <a:extLst/>
          </a:blip>
          <a:srcRect l="11967" r="11967"/>
          <a:stretch>
            <a:fillRect/>
          </a:stretch>
        </p:blipFill>
        <p:spPr>
          <a:xfrm>
            <a:off x="6164379" y="-1"/>
            <a:ext cx="6261751" cy="641159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Топ-20 цитируемых ИТ и Телеком-СМИ за 2017 год"/>
          <p:cNvSpPr txBox="1"/>
          <p:nvPr/>
        </p:nvSpPr>
        <p:spPr>
          <a:xfrm>
            <a:off x="1539217" y="7835199"/>
            <a:ext cx="10025253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</a:defRPr>
            </a:pPr>
            <a:r>
              <a:rPr dirty="0" smtClean="0"/>
              <a:t>СМИ </a:t>
            </a:r>
            <a:r>
              <a:rPr lang="ru-RU" dirty="0" smtClean="0"/>
              <a:t>финансовой </a:t>
            </a:r>
            <a:r>
              <a:rPr lang="ru-RU" sz="8000" dirty="0">
                <a:solidFill>
                  <a:srgbClr val="FFFFFF"/>
                </a:solidFill>
              </a:rPr>
              <a:t>отрасли </a:t>
            </a:r>
            <a:r>
              <a:rPr sz="8000" dirty="0" err="1">
                <a:solidFill>
                  <a:srgbClr val="FFFFFF"/>
                </a:solidFill>
                <a:sym typeface="Helvetica Neue Light"/>
              </a:rPr>
              <a:t>за</a:t>
            </a:r>
            <a:r>
              <a:rPr sz="8000" dirty="0">
                <a:solidFill>
                  <a:srgbClr val="FFFFFF"/>
                </a:solidFill>
                <a:sym typeface="Helvetica Neue Light"/>
              </a:rPr>
              <a:t> 2017 </a:t>
            </a:r>
            <a:r>
              <a:rPr sz="8000" dirty="0" err="1">
                <a:solidFill>
                  <a:srgbClr val="FFFFFF"/>
                </a:solidFill>
                <a:sym typeface="Helvetica Neue Light"/>
              </a:rPr>
              <a:t>год</a:t>
            </a:r>
            <a:endParaRPr sz="8000" dirty="0">
              <a:solidFill>
                <a:srgbClr val="FFFFFF"/>
              </a:solidFill>
              <a:sym typeface="Helvetica Neue Light"/>
            </a:endParaRPr>
          </a:p>
        </p:txBody>
      </p:sp>
      <p:pic>
        <p:nvPicPr>
          <p:cNvPr id="148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4027" y="1101152"/>
            <a:ext cx="4686574" cy="206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6054" y="4229514"/>
            <a:ext cx="3584275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34220" y="5271184"/>
            <a:ext cx="2293319" cy="368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Таблица 26"/>
          <p:cNvGraphicFramePr/>
          <p:nvPr>
            <p:extLst>
              <p:ext uri="{D42A27DB-BD31-4B8C-83A1-F6EECF244321}">
                <p14:modId xmlns:p14="http://schemas.microsoft.com/office/powerpoint/2010/main" val="747221468"/>
              </p:ext>
            </p:extLst>
          </p:nvPr>
        </p:nvGraphicFramePr>
        <p:xfrm>
          <a:off x="13466313" y="785202"/>
          <a:ext cx="10308087" cy="1214903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32571"/>
                <a:gridCol w="4708963"/>
                <a:gridCol w="2042808"/>
                <a:gridCol w="1089498"/>
                <a:gridCol w="1634247"/>
              </a:tblGrid>
              <a:tr h="74137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№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ru-RU" sz="16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   Канал</a:t>
                      </a:r>
                      <a:endParaRPr sz="1600" dirty="0">
                        <a:solidFill>
                          <a:srgbClr val="FFFFFF"/>
                        </a:solidFill>
                        <a:latin typeface="+mj-lt"/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 algn="l" defTabSz="914400">
                        <a:lnSpc>
                          <a:spcPct val="110000"/>
                        </a:lnSpc>
                        <a:spcBef>
                          <a:spcPts val="100"/>
                        </a:spcBef>
                        <a:defRPr sz="1800"/>
                      </a:pPr>
                      <a:r>
                        <a:rPr lang="ru-RU" sz="16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Адрес</a:t>
                      </a:r>
                      <a:endParaRPr sz="1600" dirty="0">
                        <a:solidFill>
                          <a:srgbClr val="FFFFFF"/>
                        </a:solidFill>
                        <a:latin typeface="+mj-lt"/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16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Аудитория, тыс.</a:t>
                      </a:r>
                      <a:endParaRPr sz="1600" dirty="0">
                        <a:solidFill>
                          <a:srgbClr val="FFFFFF"/>
                        </a:solidFill>
                        <a:latin typeface="+mj-lt"/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16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Среднее кол-во просмотров поста,</a:t>
                      </a:r>
                      <a:r>
                        <a:rPr lang="ru-RU" sz="1600" baseline="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 тыс.</a:t>
                      </a:r>
                      <a:endParaRPr sz="1600" dirty="0">
                        <a:solidFill>
                          <a:srgbClr val="FFFFFF"/>
                        </a:solidFill>
                        <a:latin typeface="+mj-lt"/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10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$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Баффетта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96838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buff_10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120,9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62,6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Coin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Post -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криптоновости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@coin_post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113,1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55,8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Банкста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banksta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50,2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Forklog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@forklog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34,7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DeCenter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– Биткоин и блокчейн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@decenter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34,6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Cryptofuture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cryptoreal</a:t>
                      </a:r>
                      <a:endParaRPr lang="ru-RU" sz="15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18,1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33,5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Crypto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Consulting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@cryptoconsulting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20,6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BitLenta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@bitlenta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27,6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174625" marR="0" indent="-77788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Пентхаус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– Миллион на биткоинах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penthaus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32,9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О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бизнесе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@business_ru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53,2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  <a:r>
                        <a:rPr sz="2000">
                          <a:latin typeface="+mj-lt"/>
                        </a:rPr>
                        <a:t>11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Тинькофф-журнал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@tinkoffjournal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Мысли-</a:t>
                      </a:r>
                      <a:r>
                        <a:rPr lang="ru-RU" sz="20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НеМысли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@mislinemisli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38,1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Баблишко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bablishko2018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22,7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Темная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сторона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@temno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34,4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Лимон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на чай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lemonfortea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22,2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Труба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под Неглинной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@trubapodneglinnoy</a:t>
                      </a:r>
                      <a:endParaRPr lang="ru-RU" sz="15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Небрехня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nebrexnya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34,4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</a:t>
                      </a:r>
                    </a:p>
                  </a:txBody>
                  <a:tcPr marL="68580" marR="68580" marT="0" marB="0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Финсайд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@finside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19,4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Кот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Эльвиры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@KotElviry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indent="0" algn="l" defTabSz="8255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КСТАТИ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!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6838" algn="l" defTabSz="82550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@</a:t>
                      </a:r>
                      <a:r>
                        <a:rPr lang="ru-RU" sz="15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kstati_p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37,3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18,4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45" name="Прямоугольник"/>
          <p:cNvSpPr/>
          <p:nvPr/>
        </p:nvSpPr>
        <p:spPr>
          <a:xfrm>
            <a:off x="-58478" y="-5148"/>
            <a:ext cx="12499186" cy="13726295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47" name="Топ-20 цитируемых ИТ и Телеком-СМИ за 2017 год"/>
          <p:cNvSpPr txBox="1"/>
          <p:nvPr/>
        </p:nvSpPr>
        <p:spPr>
          <a:xfrm>
            <a:off x="1539217" y="7835199"/>
            <a:ext cx="9738383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</a:defRPr>
            </a:pPr>
            <a:r>
              <a:rPr lang="en-US" smtClean="0"/>
              <a:t>Telegram</a:t>
            </a:r>
            <a:r>
              <a:rPr lang="ru-RU" smtClean="0"/>
              <a:t>-каналы </a:t>
            </a:r>
            <a:r>
              <a:rPr lang="ru-RU" dirty="0" smtClean="0"/>
              <a:t>о финансах и бизнесе</a:t>
            </a:r>
            <a:r>
              <a:rPr lang="ru-RU" sz="8000" dirty="0" smtClean="0">
                <a:solidFill>
                  <a:srgbClr val="FFFFFF"/>
                </a:solidFill>
                <a:sym typeface="Helvetica Neue Light"/>
              </a:rPr>
              <a:t>,</a:t>
            </a:r>
            <a:r>
              <a:rPr lang="ru-RU" sz="8000" dirty="0">
                <a:solidFill>
                  <a:srgbClr val="FFFFFF"/>
                </a:solidFill>
                <a:sym typeface="Helvetica Neue Light"/>
              </a:rPr>
              <a:t> </a:t>
            </a:r>
            <a:r>
              <a:rPr lang="ru-RU" sz="8000" dirty="0" smtClean="0">
                <a:solidFill>
                  <a:srgbClr val="FFFFFF"/>
                </a:solidFill>
                <a:sym typeface="Helvetica Neue Light"/>
              </a:rPr>
              <a:t>март 2018</a:t>
            </a:r>
            <a:endParaRPr lang="ru-RU" dirty="0" smtClean="0"/>
          </a:p>
        </p:txBody>
      </p:sp>
      <p:pic>
        <p:nvPicPr>
          <p:cNvPr id="14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6054" y="4229514"/>
            <a:ext cx="3584275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4220" y="5271184"/>
            <a:ext cx="2293319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Picture 10" descr="http://24segodnya.ru/images/lenta/img-70617-15202438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r="33760"/>
          <a:stretch/>
        </p:blipFill>
        <p:spPr bwMode="auto">
          <a:xfrm>
            <a:off x="6167335" y="0"/>
            <a:ext cx="6264613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4027" y="1101152"/>
            <a:ext cx="4686574" cy="20648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73150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"/>
          <p:cNvSpPr/>
          <p:nvPr/>
        </p:nvSpPr>
        <p:spPr>
          <a:xfrm>
            <a:off x="-58478" y="-5148"/>
            <a:ext cx="12499186" cy="13726295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47" name="Топ-20 цитируемых ИТ и Телеком-СМИ за 2017 год"/>
          <p:cNvSpPr txBox="1"/>
          <p:nvPr/>
        </p:nvSpPr>
        <p:spPr>
          <a:xfrm>
            <a:off x="1539217" y="7219646"/>
            <a:ext cx="10025253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</a:defRPr>
            </a:pPr>
            <a:r>
              <a:rPr lang="ru-RU" dirty="0" smtClean="0"/>
              <a:t>ВКонтакте – финансовые сообщества,        март 2018</a:t>
            </a:r>
            <a:endParaRPr sz="8000" dirty="0">
              <a:solidFill>
                <a:srgbClr val="FFFFFF"/>
              </a:solidFill>
              <a:sym typeface="Helvetica Neue Light"/>
            </a:endParaRPr>
          </a:p>
        </p:txBody>
      </p:sp>
      <p:pic>
        <p:nvPicPr>
          <p:cNvPr id="14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6054" y="4229514"/>
            <a:ext cx="3584275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4220" y="5271184"/>
            <a:ext cx="2293319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Picture 10" descr="http://24segodnya.ru/images/lenta/img-70617-15202438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r="33760"/>
          <a:stretch/>
        </p:blipFill>
        <p:spPr bwMode="auto">
          <a:xfrm>
            <a:off x="6167335" y="0"/>
            <a:ext cx="6264613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rohitech.ru/wp-content/uploads/2018/03/VK-for-iPhone-iPad-Download-Music.1536w_deriv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 r="38059"/>
          <a:stretch/>
        </p:blipFill>
        <p:spPr bwMode="auto">
          <a:xfrm>
            <a:off x="6167335" y="-5148"/>
            <a:ext cx="6264614" cy="601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24027" y="1101152"/>
            <a:ext cx="4686574" cy="206489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" name="Таблица 26"/>
          <p:cNvGraphicFramePr/>
          <p:nvPr>
            <p:extLst>
              <p:ext uri="{D42A27DB-BD31-4B8C-83A1-F6EECF244321}">
                <p14:modId xmlns:p14="http://schemas.microsoft.com/office/powerpoint/2010/main" val="336003729"/>
              </p:ext>
            </p:extLst>
          </p:nvPr>
        </p:nvGraphicFramePr>
        <p:xfrm>
          <a:off x="13238954" y="785210"/>
          <a:ext cx="10541550" cy="1214557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72636"/>
                <a:gridCol w="1631468"/>
                <a:gridCol w="6943689"/>
                <a:gridCol w="1193757"/>
              </a:tblGrid>
              <a:tr h="74137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№</a:t>
                      </a: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16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Перемещение </a:t>
                      </a:r>
                    </a:p>
                    <a:p>
                      <a:pPr algn="ctr" defTabSz="914400">
                        <a:defRPr sz="1800"/>
                      </a:pPr>
                      <a:r>
                        <a:rPr lang="ru-RU" sz="16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за месяц</a:t>
                      </a:r>
                    </a:p>
                  </a:txBody>
                  <a:tcPr marL="68580" marR="68580" marT="0" marB="0" anchor="ctr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6838" algn="l" defTabSz="914400">
                        <a:lnSpc>
                          <a:spcPct val="110000"/>
                        </a:lnSpc>
                        <a:spcBef>
                          <a:spcPts val="100"/>
                        </a:spcBef>
                        <a:defRPr sz="1800"/>
                      </a:pPr>
                      <a:r>
                        <a:rPr lang="ru-RU" sz="1600" dirty="0" smtClean="0">
                          <a:solidFill>
                            <a:srgbClr val="FFFFFF"/>
                          </a:solidFill>
                          <a:latin typeface="+mj-lt"/>
                          <a:sym typeface="Helvetica Neue"/>
                        </a:rPr>
                        <a:t>Сообщество</a:t>
                      </a:r>
                      <a:endParaRPr sz="1600" dirty="0">
                        <a:solidFill>
                          <a:srgbClr val="FFFFFF"/>
                        </a:solidFill>
                        <a:latin typeface="+mj-lt"/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6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SM Influence</a:t>
                      </a:r>
                      <a:endParaRPr sz="16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655" marR="6655" marT="6655" marB="6655" anchor="ctr" horzOverflow="overflow">
                    <a:solidFill>
                      <a:srgbClr val="006070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>
                          <a:latin typeface="+mj-lt"/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Сбербанк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3 515,50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Bitcoin Sport: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обмен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</a:t>
                      </a: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|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новости</a:t>
                      </a: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| ICO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911,18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АБ |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Криптовалюта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, блокчейн, Биткоин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Bitcoin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BTC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755,21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Alpha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Cash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512,84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QIWI Russia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158,43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Brain: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криптовалюта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финансы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биткоин</a:t>
                      </a: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Bitcoin BTC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141,70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Тинькофф Банк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92,91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Altstake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.</a:t>
                      </a:r>
                      <a:r>
                        <a:rPr lang="en-US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io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/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криптовалюта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/ блокчейн /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биткоин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78,29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Подслушано Сбербанк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56,87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Экономика РФ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44,86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  <a:r>
                        <a:rPr sz="2000">
                          <a:latin typeface="+mj-lt"/>
                        </a:rPr>
                        <a:t>11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Crypto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Jokes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43,96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Рубль | Бизнес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32,90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Типичный банкир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30,77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+5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Бизнес-журнал: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Криптовалюта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, Биткоин, ICO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26,53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BitNovosti.com: 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все новости</a:t>
                      </a: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Bitcoin/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Биткойн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25,70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LAZY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Investor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про инвестиции и финансы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23,16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Заработок в интернете |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Криптовалюта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| Биткоин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11,19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ForkLog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- культовый журнал о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криптовалютах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rgbClr val="006070"/>
                        </a:solidFill>
                        <a:uFillTx/>
                        <a:latin typeface="+mj-lt"/>
                        <a:ea typeface="Helvetica Neue"/>
                        <a:cs typeface="Helvetica Neue"/>
                        <a:sym typeface="Helvetica Neue Light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10,63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Криптовалюта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</a:t>
                      </a:r>
                      <a:r>
                        <a:rPr lang="ru-RU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Майнинг</a:t>
                      </a: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 Биткоин Инвестиции Бизнес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9,64</a:t>
                      </a:r>
                    </a:p>
                  </a:txBody>
                  <a:tcPr marL="68580" marR="68580" marT="0" marB="0" anchor="ctr"/>
                </a:tc>
              </a:tr>
              <a:tr h="5702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+mj-lt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607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Спасибо от Сбербанка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uFillTx/>
                          <a:latin typeface="+mj-lt"/>
                          <a:ea typeface="Helvetica Neue"/>
                          <a:cs typeface="Helvetica Neue"/>
                          <a:sym typeface="Helvetica Neue Light"/>
                        </a:rPr>
                        <a:t>8,03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5387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ix-404361-unsplash.jpg" descr="imgix-404361-unsplash.jpg"/>
          <p:cNvPicPr>
            <a:picLocks noChangeAspect="1"/>
          </p:cNvPicPr>
          <p:nvPr/>
        </p:nvPicPr>
        <p:blipFill>
          <a:blip r:embed="rId2">
            <a:extLst/>
          </a:blip>
          <a:srcRect l="8364" t="1249" r="42286" b="2590"/>
          <a:stretch>
            <a:fillRect/>
          </a:stretch>
        </p:blipFill>
        <p:spPr>
          <a:xfrm>
            <a:off x="15913423" y="2694294"/>
            <a:ext cx="8500446" cy="1105220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1" name="Методика исследования"/>
          <p:cNvSpPr txBox="1"/>
          <p:nvPr/>
        </p:nvSpPr>
        <p:spPr>
          <a:xfrm>
            <a:off x="1654129" y="915377"/>
            <a:ext cx="794131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t>Методика исследования</a:t>
            </a:r>
          </a:p>
        </p:txBody>
      </p:sp>
      <p:pic>
        <p:nvPicPr>
          <p:cNvPr id="18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1683473" y="3378200"/>
            <a:ext cx="6646571" cy="941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spcBef>
                <a:spcPts val="1000"/>
              </a:spcBef>
              <a:buSzTx/>
              <a:buFontTx/>
              <a:buNone/>
              <a:defRPr b="1"/>
            </a:pPr>
            <a:r>
              <a:rPr lang="ru-RU" b="1" dirty="0" smtClean="0"/>
              <a:t>Методика</a:t>
            </a:r>
          </a:p>
          <a:p>
            <a:pPr marL="914400" indent="-914400" hangingPunct="1">
              <a:spcBef>
                <a:spcPts val="3000"/>
              </a:spcBef>
              <a:buFontTx/>
              <a:buBlip>
                <a:blip r:embed="rId6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Кейсы, предоставленные</a:t>
            </a:r>
            <a:b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</a:b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пресс-службами компаний.</a:t>
            </a:r>
          </a:p>
          <a:p>
            <a:pPr marL="914400" indent="-914400" hangingPunct="1">
              <a:spcBef>
                <a:spcPts val="1000"/>
              </a:spcBef>
              <a:buFontTx/>
              <a:buBlip>
                <a:blip r:embed="rId6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Анализ событий в Медиалогии по количеству сообщений СМИ</a:t>
            </a:r>
            <a:b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</a:b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и МедиаИндексу. </a:t>
            </a:r>
          </a:p>
          <a:p>
            <a:pPr marL="914400" indent="-914400" hangingPunct="1">
              <a:spcBef>
                <a:spcPts val="1000"/>
              </a:spcBef>
              <a:buFontTx/>
              <a:buBlip>
                <a:blip r:embed="rId6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Критерии отбора: наиболее яркие PR-поводы, инициированные компаниями</a:t>
            </a:r>
            <a:b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</a:b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и вызвавшие наибольший резонанс в СМИ. </a:t>
            </a:r>
          </a:p>
          <a:p>
            <a:pPr marL="685800" indent="-685800" hangingPunct="1">
              <a:spcBef>
                <a:spcPts val="1000"/>
              </a:spcBef>
              <a:buSzTx/>
              <a:buFontTx/>
              <a:buNone/>
              <a:defRPr sz="2000"/>
            </a:pPr>
            <a:endParaRPr lang="ru-RU" sz="2000" dirty="0" smtClean="0"/>
          </a:p>
          <a:p>
            <a:pPr marL="685800" indent="-685800" hangingPunct="1">
              <a:spcBef>
                <a:spcPts val="1000"/>
              </a:spcBef>
              <a:buSzTx/>
              <a:buFontTx/>
              <a:buNone/>
              <a:defRPr b="1"/>
            </a:pPr>
            <a:r>
              <a:rPr lang="ru-RU" b="1" dirty="0" smtClean="0"/>
              <a:t>Объекты</a:t>
            </a:r>
          </a:p>
          <a:p>
            <a:pPr marL="914400" indent="-914400" hangingPunct="1">
              <a:spcBef>
                <a:spcPts val="3000"/>
              </a:spcBef>
              <a:buFontTx/>
              <a:buBlip>
                <a:blip r:embed="rId6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1000+ компаний и брендов финансовой отрасли.</a:t>
            </a:r>
          </a:p>
          <a:p>
            <a:pPr marL="914400" indent="-914400" hangingPunct="1">
              <a:spcBef>
                <a:spcPts val="1000"/>
              </a:spcBef>
              <a:buFontTx/>
              <a:buBlip>
                <a:blip r:embed="rId6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2800" dirty="0" smtClean="0">
                <a:latin typeface="HeliosLight"/>
                <a:ea typeface="HeliosLight"/>
                <a:cs typeface="HeliosLight"/>
                <a:sym typeface="HeliosLight"/>
              </a:rPr>
              <a:t>Проанализировано 500+ инфоповодов.</a:t>
            </a:r>
            <a:endParaRPr lang="ru-RU" sz="2800" dirty="0">
              <a:latin typeface="HeliosLight"/>
              <a:ea typeface="HeliosLight"/>
              <a:cs typeface="HeliosLight"/>
              <a:sym typeface="HeliosLight"/>
            </a:endParaRPr>
          </a:p>
        </p:txBody>
      </p:sp>
      <p:sp>
        <p:nvSpPr>
          <p:cNvPr id="13" name="Содержимое 2"/>
          <p:cNvSpPr txBox="1"/>
          <p:nvPr/>
        </p:nvSpPr>
        <p:spPr>
          <a:xfrm>
            <a:off x="9487689" y="3378200"/>
            <a:ext cx="5985393" cy="679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85800" indent="-685800" algn="l">
              <a:spcBef>
                <a:spcPts val="1000"/>
              </a:spcBef>
              <a:defRPr sz="4800"/>
            </a:pPr>
            <a:r>
              <a:rPr dirty="0" err="1"/>
              <a:t>Период</a:t>
            </a:r>
            <a:endParaRPr dirty="0"/>
          </a:p>
          <a:p>
            <a:pPr algn="l">
              <a:spcBef>
                <a:spcPts val="3000"/>
              </a:spcBef>
              <a:defRPr sz="2800">
                <a:solidFill>
                  <a:srgbClr val="006070"/>
                </a:solidFill>
              </a:defRPr>
            </a:pPr>
            <a:r>
              <a:rPr dirty="0"/>
              <a:t>1 </a:t>
            </a:r>
            <a:r>
              <a:rPr dirty="0" err="1"/>
              <a:t>января</a:t>
            </a:r>
            <a:r>
              <a:rPr dirty="0"/>
              <a:t> – 31 </a:t>
            </a:r>
            <a:r>
              <a:rPr dirty="0" err="1"/>
              <a:t>декабря</a:t>
            </a:r>
            <a:r>
              <a:rPr dirty="0"/>
              <a:t/>
            </a:r>
            <a:br>
              <a:rPr dirty="0"/>
            </a:br>
            <a:r>
              <a:rPr dirty="0"/>
              <a:t>2017 </a:t>
            </a:r>
            <a:r>
              <a:rPr dirty="0" err="1"/>
              <a:t>года</a:t>
            </a:r>
            <a:r>
              <a:rPr dirty="0"/>
              <a:t>.</a:t>
            </a:r>
          </a:p>
          <a:p>
            <a:pPr marL="685800" indent="-685800" algn="l">
              <a:spcBef>
                <a:spcPts val="1000"/>
              </a:spcBef>
              <a:defRPr sz="2000" b="0"/>
            </a:pPr>
            <a:endParaRPr dirty="0"/>
          </a:p>
          <a:p>
            <a:pPr marL="685800" indent="-685800" algn="l">
              <a:spcBef>
                <a:spcPts val="1000"/>
              </a:spcBef>
              <a:defRPr sz="4800"/>
            </a:pPr>
            <a:r>
              <a:rPr dirty="0" err="1"/>
              <a:t>Источники</a:t>
            </a:r>
            <a:endParaRPr dirty="0"/>
          </a:p>
          <a:p>
            <a:pPr marL="914400" indent="-914400" algn="l">
              <a:spcBef>
                <a:spcPts val="3000"/>
              </a:spcBef>
              <a:buSzPct val="125000"/>
              <a:buBlip>
                <a:blip r:embed="rId6"/>
              </a:buBlip>
              <a:defRPr sz="2800" b="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dirty="0"/>
              <a:t>43 683 СМИ: </a:t>
            </a:r>
            <a:r>
              <a:rPr dirty="0" err="1"/>
              <a:t>пресса</a:t>
            </a:r>
            <a:r>
              <a:rPr dirty="0"/>
              <a:t>, ТВ, </a:t>
            </a:r>
            <a:r>
              <a:rPr dirty="0" err="1"/>
              <a:t>радио</a:t>
            </a:r>
            <a:r>
              <a:rPr dirty="0"/>
              <a:t>, </a:t>
            </a:r>
            <a:r>
              <a:rPr dirty="0" err="1"/>
              <a:t>интернет</a:t>
            </a:r>
            <a:r>
              <a:rPr dirty="0"/>
              <a:t>, </a:t>
            </a:r>
            <a:r>
              <a:rPr dirty="0" err="1"/>
              <a:t>информагентства</a:t>
            </a:r>
            <a:r>
              <a:rPr dirty="0"/>
              <a:t>.</a:t>
            </a:r>
          </a:p>
          <a:p>
            <a:pPr marL="914400" indent="-914400" algn="l">
              <a:spcBef>
                <a:spcPts val="1000"/>
              </a:spcBef>
              <a:buSzPct val="125000"/>
              <a:buBlip>
                <a:blip r:embed="rId6"/>
              </a:buBlip>
              <a:defRPr sz="2800" b="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проанализировано</a:t>
            </a:r>
            <a:r>
              <a:rPr dirty="0"/>
              <a:t> </a:t>
            </a:r>
            <a:r>
              <a:rPr lang="en-US" dirty="0"/>
              <a:t> </a:t>
            </a:r>
            <a:r>
              <a:rPr lang="ru-RU" dirty="0"/>
              <a:t> </a:t>
            </a:r>
            <a:r>
              <a:rPr lang="ru-RU" dirty="0" smtClean="0"/>
              <a:t>   1,4</a:t>
            </a:r>
            <a:r>
              <a:rPr dirty="0" smtClean="0"/>
              <a:t> </a:t>
            </a:r>
            <a:r>
              <a:rPr lang="ru-RU" dirty="0" smtClean="0"/>
              <a:t>млн сообщений </a:t>
            </a:r>
            <a:r>
              <a:rPr dirty="0" smtClean="0"/>
              <a:t>СМИ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36628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СБЕРБАНК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3370901"/>
            <a:ext cx="8404545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/>
              <a:t>Сбербанк впервые </a:t>
            </a:r>
            <a:endParaRPr lang="en-US" sz="5000" dirty="0" smtClean="0"/>
          </a:p>
          <a:p>
            <a:pPr algn="l">
              <a:defRPr sz="7000"/>
            </a:pPr>
            <a:r>
              <a:rPr lang="ru-RU" sz="5000" dirty="0" smtClean="0"/>
              <a:t>доставил </a:t>
            </a:r>
            <a:r>
              <a:rPr lang="ru-RU" sz="5000" dirty="0"/>
              <a:t>деньги </a:t>
            </a:r>
            <a:endParaRPr lang="en-US" sz="5000" dirty="0" smtClean="0"/>
          </a:p>
          <a:p>
            <a:pPr algn="l">
              <a:defRPr sz="7000"/>
            </a:pPr>
            <a:r>
              <a:rPr lang="ru-RU" sz="5000" dirty="0" smtClean="0"/>
              <a:t>с </a:t>
            </a:r>
            <a:r>
              <a:rPr lang="ru-RU" sz="5000" dirty="0"/>
              <a:t>помощью </a:t>
            </a:r>
            <a:r>
              <a:rPr lang="ru-RU" sz="5000" dirty="0" err="1"/>
              <a:t>беспилотника</a:t>
            </a:r>
            <a:endParaRPr sz="5000" dirty="0"/>
          </a:p>
        </p:txBody>
      </p:sp>
      <p:pic>
        <p:nvPicPr>
          <p:cNvPr id="191" name="depositphotos_51347179-stock-photo-man-in-futuristic-glasses.jpg" descr="depositphotos_51347179-stock-photo-man-in-futuristic-glasses.jpg"/>
          <p:cNvPicPr>
            <a:picLocks noChangeAspect="1"/>
          </p:cNvPicPr>
          <p:nvPr/>
        </p:nvPicPr>
        <p:blipFill>
          <a:blip r:embed="rId2">
            <a:extLst/>
          </a:blip>
          <a:srcRect l="5767" t="4169" r="3564" b="2259"/>
          <a:stretch>
            <a:fillRect/>
          </a:stretch>
        </p:blipFill>
        <p:spPr>
          <a:xfrm>
            <a:off x="10887868" y="2660775"/>
            <a:ext cx="13496123" cy="11082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43" y="6145394"/>
            <a:ext cx="9438095" cy="8857143"/>
          </a:xfrm>
          <a:prstGeom prst="rect">
            <a:avLst/>
          </a:prstGeom>
        </p:spPr>
      </p:pic>
      <p:pic>
        <p:nvPicPr>
          <p:cNvPr id="3078" name="Picture 6" descr="http://www.ctsil.net/wp-content/uploads/2017/02/drone3-1600x9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r="24398"/>
          <a:stretch/>
        </p:blipFill>
        <p:spPr bwMode="auto">
          <a:xfrm>
            <a:off x="10887868" y="2660775"/>
            <a:ext cx="13548013" cy="110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0400013.isp.regruhosting.ru/wp-content/uploads/2016/07/2016-02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r="15382"/>
          <a:stretch/>
        </p:blipFill>
        <p:spPr bwMode="auto">
          <a:xfrm>
            <a:off x="10894979" y="2660775"/>
            <a:ext cx="13540902" cy="110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6403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РОССЕЛЬХОЗБАНК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3601734"/>
            <a:ext cx="837889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6000" dirty="0" smtClean="0"/>
              <a:t>Первый фермерский </a:t>
            </a:r>
          </a:p>
          <a:p>
            <a:pPr algn="l">
              <a:defRPr sz="7000"/>
            </a:pPr>
            <a:r>
              <a:rPr lang="ru-RU" sz="6000" dirty="0" smtClean="0"/>
              <a:t>фестиваль </a:t>
            </a:r>
            <a:r>
              <a:rPr lang="ru-RU" sz="6000" dirty="0"/>
              <a:t>«СВОЁ»</a:t>
            </a:r>
            <a:endParaRPr sz="6000" dirty="0"/>
          </a:p>
        </p:txBody>
      </p:sp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261" y="5888660"/>
            <a:ext cx="8401581" cy="78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12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"/>
          <p:cNvSpPr/>
          <p:nvPr/>
        </p:nvSpPr>
        <p:spPr>
          <a:xfrm>
            <a:off x="-58478" y="-5148"/>
            <a:ext cx="24500955" cy="2698931"/>
          </a:xfrm>
          <a:prstGeom prst="rect">
            <a:avLst/>
          </a:prstGeom>
          <a:solidFill>
            <a:srgbClr val="00607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Яндекс"/>
          <p:cNvSpPr txBox="1"/>
          <p:nvPr/>
        </p:nvSpPr>
        <p:spPr>
          <a:xfrm>
            <a:off x="1654129" y="908301"/>
            <a:ext cx="582050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ТИНЬКОФФ БАНК</a:t>
            </a:r>
            <a:endParaRPr dirty="0"/>
          </a:p>
        </p:txBody>
      </p:sp>
      <p:sp>
        <p:nvSpPr>
          <p:cNvPr id="190" name="Яндекс изучил…"/>
          <p:cNvSpPr txBox="1"/>
          <p:nvPr/>
        </p:nvSpPr>
        <p:spPr>
          <a:xfrm>
            <a:off x="1654129" y="3370903"/>
            <a:ext cx="9052158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/>
            </a:pPr>
            <a:r>
              <a:rPr lang="ru-RU" sz="5000" dirty="0"/>
              <a:t>Олег </a:t>
            </a:r>
            <a:r>
              <a:rPr lang="ru-RU" sz="5000" dirty="0" err="1"/>
              <a:t>Тиньков</a:t>
            </a:r>
            <a:r>
              <a:rPr lang="ru-RU" sz="5000" dirty="0"/>
              <a:t> анонсировал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smtClean="0"/>
              <a:t>запуск </a:t>
            </a:r>
            <a:r>
              <a:rPr lang="ru-RU" sz="5000" dirty="0"/>
              <a:t>собственной </a:t>
            </a:r>
            <a:endParaRPr lang="ru-RU" sz="5000" dirty="0" smtClean="0"/>
          </a:p>
          <a:p>
            <a:pPr algn="l">
              <a:defRPr sz="7000"/>
            </a:pPr>
            <a:r>
              <a:rPr lang="ru-RU" sz="5000" dirty="0" err="1" smtClean="0"/>
              <a:t>криптовалюты</a:t>
            </a:r>
            <a:endParaRPr sz="5000" dirty="0"/>
          </a:p>
        </p:txBody>
      </p:sp>
      <p:pic>
        <p:nvPicPr>
          <p:cNvPr id="191" name="depositphotos_51347179-stock-photo-man-in-futuristic-glasses.jpg" descr="depositphotos_51347179-stock-photo-man-in-futuristic-glasses.jpg"/>
          <p:cNvPicPr>
            <a:picLocks noChangeAspect="1"/>
          </p:cNvPicPr>
          <p:nvPr/>
        </p:nvPicPr>
        <p:blipFill>
          <a:blip r:embed="rId2">
            <a:extLst/>
          </a:blip>
          <a:srcRect l="5767" t="4169" r="3564" b="2259"/>
          <a:stretch>
            <a:fillRect/>
          </a:stretch>
        </p:blipFill>
        <p:spPr>
          <a:xfrm>
            <a:off x="10887868" y="2660775"/>
            <a:ext cx="13496123" cy="11082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5749" y="313867"/>
            <a:ext cx="4677509" cy="206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19717" y="678217"/>
            <a:ext cx="3584274" cy="75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77882" y="1491287"/>
            <a:ext cx="2293318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2" name="Picture 2" descr="https://inforu.news/wp-content/uploads/2018/02/7551783266817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3393"/>
          <a:stretch/>
        </p:blipFill>
        <p:spPr bwMode="auto">
          <a:xfrm>
            <a:off x="10887214" y="2690518"/>
            <a:ext cx="13628921" cy="110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299" y="6058336"/>
            <a:ext cx="9100941" cy="89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0174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921</Words>
  <Application>Microsoft Office PowerPoint</Application>
  <PresentationFormat>Произвольный</PresentationFormat>
  <Paragraphs>567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 CYR</vt:lpstr>
      <vt:lpstr>Calibri</vt:lpstr>
      <vt:lpstr>HeliosLight</vt:lpstr>
      <vt:lpstr>Helvetica Neue</vt:lpstr>
      <vt:lpstr>Helvetica Neue Light</vt:lpstr>
      <vt:lpstr>Helvetica Neue Medium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Мачерет Марина</dc:creator>
  <cp:lastModifiedBy>Якушкин Никита</cp:lastModifiedBy>
  <cp:revision>28</cp:revision>
  <cp:lastPrinted>2018-04-25T13:49:31Z</cp:lastPrinted>
  <dcterms:modified xsi:type="dcterms:W3CDTF">2018-04-28T08:17:39Z</dcterms:modified>
</cp:coreProperties>
</file>