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311" r:id="rId3"/>
    <p:sldId id="312" r:id="rId4"/>
    <p:sldId id="313" r:id="rId5"/>
    <p:sldId id="314" r:id="rId6"/>
    <p:sldId id="310" r:id="rId7"/>
    <p:sldId id="299" r:id="rId8"/>
    <p:sldId id="298" r:id="rId9"/>
    <p:sldId id="301" r:id="rId10"/>
    <p:sldId id="315" r:id="rId11"/>
    <p:sldId id="306" r:id="rId12"/>
    <p:sldId id="316" r:id="rId13"/>
    <p:sldId id="307" r:id="rId14"/>
    <p:sldId id="317" r:id="rId15"/>
    <p:sldId id="308" r:id="rId16"/>
    <p:sldId id="318" r:id="rId17"/>
    <p:sldId id="309" r:id="rId18"/>
    <p:sldId id="319" r:id="rId19"/>
    <p:sldId id="292" r:id="rId20"/>
  </p:sldIdLst>
  <p:sldSz cx="9144000" cy="6858000" type="screen4x3"/>
  <p:notesSz cx="666273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2F3"/>
    <a:srgbClr val="003E50"/>
    <a:srgbClr val="CAD8D8"/>
    <a:srgbClr val="EC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0" autoAdjust="0"/>
    <p:restoredTop sz="97070" autoAdjust="0"/>
  </p:normalViewPr>
  <p:slideViewPr>
    <p:cSldViewPr>
      <p:cViewPr varScale="1">
        <p:scale>
          <a:sx n="113" d="100"/>
          <a:sy n="113" d="100"/>
        </p:scale>
        <p:origin x="4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4F9FA7-95E2-4897-ABE1-939B3FE6C3A1}" type="datetimeFigureOut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5B4C52-8540-4CBD-B2DB-0D3DE94C87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494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5762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6055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4229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1687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7303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0201E-FCC6-450F-8CD6-739FE915997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53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5919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253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2B74-21B4-4234-A221-9F10A1646D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101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FD400-4A41-43D8-9E9C-7A979BCB8D92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37D5-3E49-40F2-B7C2-DABC5CF3EB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1608B-3621-49C1-86CA-F6899BB0B944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B0848-54C0-4139-9BF0-696C607C09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41C4-6CBD-4182-B16C-E75A2F0B2224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D44F-51F0-468F-889C-0346C34C73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6AA6-DB24-4113-B8B3-F842C45C8DBC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3FC4-519F-4E71-B678-BD1BF28D8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7E14B-1827-4E6B-8AF7-466A72212ACE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69F89-4627-494C-88F7-551FCC1E9E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2ABB-069D-4A71-B477-E51F5D9254BD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057F8-0987-4195-ADFD-D5C4E1DE59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C3686-4AC7-41C3-A96F-152744AD1CE9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07848-85B8-4CA9-9888-A5916C83A1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9B63-419C-4CA9-9362-60B865A26C94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DF91-9EDE-4D2F-B989-8F70C9278D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98BF6-DB94-4661-9086-93EC40230778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E064-C378-49C1-ADAD-E1B2F03CB8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01A5-B2FF-4A28-A5CC-1BF2B9265DD0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6842F-15FA-486B-B35E-3CF60A63D3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061D5-3EA8-4403-85D5-E90AF6B64A4F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8EC8B-9F61-49B9-9951-E472FAD02F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E28952-C071-495A-940C-13632FE713FB}" type="datetime1">
              <a:rPr lang="ru-RU"/>
              <a:pPr>
                <a:defRPr/>
              </a:pPr>
              <a:t>21.03.2016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3E9C80-9CC3-4327-9CCF-CC5D88A93B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w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.wmf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2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w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w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info@mlg.ru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wmf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jpe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xx.fbcdn.net/hphotos-xat1/t31.0-8/10481654_650243238377298_1521566642795324664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/>
          <a:stretch/>
        </p:blipFill>
        <p:spPr bwMode="auto">
          <a:xfrm>
            <a:off x="0" y="-79462"/>
            <a:ext cx="9180512" cy="69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-17040" y="-79461"/>
            <a:ext cx="9180512" cy="26431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924844" y="3789040"/>
            <a:ext cx="4007196" cy="576064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24843" y="3075111"/>
            <a:ext cx="4583261" cy="58766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Rectangle 82"/>
          <p:cNvSpPr txBox="1">
            <a:spLocks noChangeArrowheads="1"/>
          </p:cNvSpPr>
          <p:nvPr/>
        </p:nvSpPr>
        <p:spPr bwMode="auto">
          <a:xfrm>
            <a:off x="916323" y="2927710"/>
            <a:ext cx="6391981" cy="1725426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600" kern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Инфоповод года. Недвижимость</a:t>
            </a:r>
            <a:endParaRPr lang="ru-RU" sz="4600" kern="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30" name="Picture 6" descr="http://repa-pr.ru/uploads/topics/411_repa_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88" y="543606"/>
            <a:ext cx="1806192" cy="6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07" y="-68734"/>
            <a:ext cx="1839268" cy="183926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391234" y="1667583"/>
            <a:ext cx="4285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22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марта 2016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Ресторан </a:t>
            </a:r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Terrine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Москва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Зубовский бульвар,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4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54360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0733"/>
              </p:ext>
            </p:extLst>
          </p:nvPr>
        </p:nvGraphicFramePr>
        <p:xfrm>
          <a:off x="699361" y="393802"/>
          <a:ext cx="2354479" cy="1922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r:id="rId6" imgW="3187080" imgH="2603160" progId="">
                  <p:embed/>
                </p:oleObj>
              </mc:Choice>
              <mc:Fallback>
                <p:oleObj r:id="rId6" imgW="3187080" imgH="260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9361" y="393802"/>
                        <a:ext cx="2354479" cy="1922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36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Группа 36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8" name="Скругленный прямоугольник 37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40" name="Объект 3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71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b="30282"/>
          <a:stretch/>
        </p:blipFill>
        <p:spPr>
          <a:xfrm>
            <a:off x="1259632" y="1745952"/>
            <a:ext cx="6822193" cy="2259112"/>
          </a:xfrm>
          <a:prstGeom prst="rect">
            <a:avLst/>
          </a:prstGeom>
        </p:spPr>
      </p:pic>
      <p:sp>
        <p:nvSpPr>
          <p:cNvPr id="4" name="Номер слайда 59"/>
          <p:cNvSpPr txBox="1">
            <a:spLocks/>
          </p:cNvSpPr>
          <p:nvPr/>
        </p:nvSpPr>
        <p:spPr bwMode="auto">
          <a:xfrm>
            <a:off x="8234363" y="6453188"/>
            <a:ext cx="5857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7284680-DD8C-43C1-90E6-B756FEDD05C0}" type="slidenum">
              <a:rPr lang="ru-RU" altLang="ru-RU" sz="1200" b="1">
                <a:solidFill>
                  <a:srgbClr val="215968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 b="1">
              <a:solidFill>
                <a:srgbClr val="215968"/>
              </a:solidFill>
            </a:endParaRPr>
          </a:p>
        </p:txBody>
      </p:sp>
      <p:sp>
        <p:nvSpPr>
          <p:cNvPr id="5" name="Нижний колонтитул 60"/>
          <p:cNvSpPr txBox="1">
            <a:spLocks/>
          </p:cNvSpPr>
          <p:nvPr/>
        </p:nvSpPr>
        <p:spPr>
          <a:xfrm>
            <a:off x="301260" y="6453188"/>
            <a:ext cx="2895600" cy="365125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www.MLG.ru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408" y="4379366"/>
            <a:ext cx="1944216" cy="15570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2160" y="4359814"/>
            <a:ext cx="1988573" cy="1675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1960" y="4374265"/>
            <a:ext cx="2339752" cy="17598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r="21736"/>
          <a:stretch/>
        </p:blipFill>
        <p:spPr>
          <a:xfrm>
            <a:off x="6804248" y="4400336"/>
            <a:ext cx="1880727" cy="1733821"/>
          </a:xfrm>
          <a:prstGeom prst="rect">
            <a:avLst/>
          </a:prstGeom>
        </p:spPr>
      </p:pic>
      <p:sp>
        <p:nvSpPr>
          <p:cNvPr id="9" name="Прямоугольная выноска 8"/>
          <p:cNvSpPr/>
          <p:nvPr/>
        </p:nvSpPr>
        <p:spPr>
          <a:xfrm>
            <a:off x="3298746" y="1725548"/>
            <a:ext cx="2429705" cy="617343"/>
          </a:xfrm>
          <a:prstGeom prst="wedgeRectCallout">
            <a:avLst>
              <a:gd name="adj1" fmla="val -73287"/>
              <a:gd name="adj2" fmla="val 4123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Открытие «</a:t>
            </a:r>
            <a:r>
              <a:rPr lang="ru-RU" sz="1200" dirty="0">
                <a:solidFill>
                  <a:schemeClr val="tx1"/>
                </a:solidFill>
              </a:rPr>
              <a:t>Центрального детского </a:t>
            </a:r>
            <a:r>
              <a:rPr lang="ru-RU" sz="1200" dirty="0" smtClean="0">
                <a:solidFill>
                  <a:schemeClr val="tx1"/>
                </a:solidFill>
              </a:rPr>
              <a:t>магазина на Лубянке»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277 сообщений, заметность 90,14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www.cre.ru/site_upload/news/big/1438694619_1379488092foto1_big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9" b="29441"/>
          <a:stretch/>
        </p:blipFill>
        <p:spPr bwMode="auto">
          <a:xfrm>
            <a:off x="6372200" y="1682213"/>
            <a:ext cx="1540615" cy="4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27942" y="403985"/>
            <a:ext cx="3220122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«Галс-Девелопмент»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482"/>
            <a:ext cx="9144000" cy="5964518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8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/>
              <p:cNvPicPr>
                <a:picLocks noChangeAspect="1"/>
              </p:cNvPicPr>
              <p:nvPr/>
            </p:nvPicPr>
            <p:blipFill rotWithShape="1">
              <a:blip r:embed="rId6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2" name="Объект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0" r:id="rId7" imgW="3187080" imgH="2603160" progId="">
                      <p:embed/>
                    </p:oleObj>
                  </mc:Choice>
                  <mc:Fallback>
                    <p:oleObj r:id="rId7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Прямоугольник 13"/>
          <p:cNvSpPr/>
          <p:nvPr/>
        </p:nvSpPr>
        <p:spPr>
          <a:xfrm>
            <a:off x="262771" y="4581128"/>
            <a:ext cx="7056784" cy="1323439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40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«</a:t>
            </a:r>
            <a:r>
              <a:rPr lang="ru-RU" sz="4000" dirty="0">
                <a:solidFill>
                  <a:schemeClr val="bg1"/>
                </a:solidFill>
                <a:latin typeface="Helios-Cond-Light" panose="020B7200000000000000" pitchFamily="34" charset="0"/>
              </a:rPr>
              <a:t>Группа </a:t>
            </a:r>
            <a:r>
              <a:rPr lang="ru-RU" sz="40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ЛСР» </a:t>
            </a:r>
            <a:r>
              <a:rPr lang="ru-RU" sz="4000" dirty="0">
                <a:solidFill>
                  <a:schemeClr val="bg1"/>
                </a:solidFill>
                <a:latin typeface="Helios-Cond-Light" panose="020B7200000000000000" pitchFamily="34" charset="0"/>
              </a:rPr>
              <a:t>построит в 2018 году музейный центр Эрмитажа в Москве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27942" y="403985"/>
            <a:ext cx="2212010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«Группа ЛСР»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35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Группа 35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9" name="Объект 3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395" r:id="rId6" imgW="3187080" imgH="2603160" progId="">
                      <p:embed/>
                    </p:oleObj>
                  </mc:Choice>
                  <mc:Fallback>
                    <p:oleObj r:id="rId6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b="30688"/>
          <a:stretch/>
        </p:blipFill>
        <p:spPr>
          <a:xfrm>
            <a:off x="1187624" y="1888012"/>
            <a:ext cx="6766161" cy="2232248"/>
          </a:xfrm>
          <a:prstGeom prst="rect">
            <a:avLst/>
          </a:prstGeom>
        </p:spPr>
      </p:pic>
      <p:pic>
        <p:nvPicPr>
          <p:cNvPr id="7172" name="Picture 4" descr="http://cs621616.vk.me/v621616719/4183c/0G-Wf5xLXQU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b="21881"/>
          <a:stretch/>
        </p:blipFill>
        <p:spPr bwMode="auto">
          <a:xfrm>
            <a:off x="6372200" y="1865304"/>
            <a:ext cx="1368152" cy="5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>
            <a:off x="3396377" y="1813728"/>
            <a:ext cx="2717736" cy="646163"/>
          </a:xfrm>
          <a:prstGeom prst="wedgeRectCallout">
            <a:avLst>
              <a:gd name="adj1" fmla="val -76949"/>
              <a:gd name="adj2" fmla="val 4138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"Группа ЛСР" построит в 2018 году музейный центр Эрмитажа в </a:t>
            </a:r>
            <a:r>
              <a:rPr lang="ru-RU" sz="1200" dirty="0" smtClean="0">
                <a:solidFill>
                  <a:schemeClr val="tx1"/>
                </a:solidFill>
              </a:rPr>
              <a:t>Москве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92 сообщения, заметность 28,03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867" y="4758017"/>
            <a:ext cx="2010629" cy="15193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279" y="4673860"/>
            <a:ext cx="2058922" cy="16035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/>
          <a:srcRect r="9929" b="14874"/>
          <a:stretch/>
        </p:blipFill>
        <p:spPr>
          <a:xfrm>
            <a:off x="6959094" y="4629158"/>
            <a:ext cx="1989381" cy="1648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/>
          <a:srcRect b="5373"/>
          <a:stretch/>
        </p:blipFill>
        <p:spPr>
          <a:xfrm>
            <a:off x="2532241" y="4730180"/>
            <a:ext cx="1833985" cy="159139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927942" y="403985"/>
            <a:ext cx="2212010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«Группа ЛСР»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ripodadapter.ru/jj/konuhov/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"/>
          <a:stretch/>
        </p:blipFill>
        <p:spPr bwMode="auto">
          <a:xfrm>
            <a:off x="-9133" y="910226"/>
            <a:ext cx="9161070" cy="599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30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Группа 30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/>
              <p:cNvPicPr>
                <a:picLocks noChangeAspect="1"/>
              </p:cNvPicPr>
              <p:nvPr/>
            </p:nvPicPr>
            <p:blipFill rotWithShape="1">
              <a:blip r:embed="rId6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4" name="Объект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84" r:id="rId7" imgW="3187080" imgH="2603160" progId="">
                      <p:embed/>
                    </p:oleObj>
                  </mc:Choice>
                  <mc:Fallback>
                    <p:oleObj r:id="rId7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Прямоугольник 13"/>
          <p:cNvSpPr/>
          <p:nvPr/>
        </p:nvSpPr>
        <p:spPr>
          <a:xfrm>
            <a:off x="395536" y="4941168"/>
            <a:ext cx="5688632" cy="1477328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0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Фёдор </a:t>
            </a:r>
            <a:r>
              <a:rPr lang="ru-RU" sz="3000" dirty="0">
                <a:solidFill>
                  <a:schemeClr val="bg1"/>
                </a:solidFill>
                <a:latin typeface="Helios-Cond-Light" panose="020B7200000000000000" pitchFamily="34" charset="0"/>
              </a:rPr>
              <a:t>Конюхов </a:t>
            </a:r>
            <a:r>
              <a:rPr lang="ru-RU" sz="30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совершит </a:t>
            </a:r>
            <a:r>
              <a:rPr lang="ru-RU" sz="3000" dirty="0">
                <a:solidFill>
                  <a:schemeClr val="bg1"/>
                </a:solidFill>
                <a:latin typeface="Helios-Cond-Light" panose="020B7200000000000000" pitchFamily="34" charset="0"/>
              </a:rPr>
              <a:t>одиночный беспосадочный кругосветный полет на воздушном шаре «Мортон»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927942" y="403985"/>
            <a:ext cx="2212010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ГК «Мортон»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9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3" name="Объект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19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b="31225"/>
          <a:stretch/>
        </p:blipFill>
        <p:spPr>
          <a:xfrm>
            <a:off x="1547813" y="1985500"/>
            <a:ext cx="6840760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175" y="1841484"/>
            <a:ext cx="1025932" cy="600675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>
            <a:off x="3195747" y="1769476"/>
            <a:ext cx="3581833" cy="693821"/>
          </a:xfrm>
          <a:prstGeom prst="wedgeRectCallout">
            <a:avLst>
              <a:gd name="adj1" fmla="val 69797"/>
              <a:gd name="adj2" fmla="val 33389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Конюхов </a:t>
            </a:r>
            <a:r>
              <a:rPr lang="ru-RU" sz="1200" dirty="0" smtClean="0">
                <a:solidFill>
                  <a:schemeClr val="tx1"/>
                </a:solidFill>
              </a:rPr>
              <a:t>совершит </a:t>
            </a:r>
            <a:r>
              <a:rPr lang="ru-RU" sz="1200" dirty="0">
                <a:solidFill>
                  <a:schemeClr val="tx1"/>
                </a:solidFill>
              </a:rPr>
              <a:t>одиночный беспосадочный кругосветный полет на воздушном шаре "</a:t>
            </a:r>
            <a:r>
              <a:rPr lang="ru-RU" sz="1200" dirty="0" smtClean="0">
                <a:solidFill>
                  <a:schemeClr val="tx1"/>
                </a:solidFill>
              </a:rPr>
              <a:t>Мортон"</a:t>
            </a:r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56 сообщений, заметность 17,95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099" y="4537378"/>
            <a:ext cx="2025949" cy="1557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b="12146"/>
          <a:stretch/>
        </p:blipFill>
        <p:spPr>
          <a:xfrm>
            <a:off x="2497891" y="4532013"/>
            <a:ext cx="1975688" cy="1568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1422" y="4477976"/>
            <a:ext cx="2150760" cy="16062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9095" y="4521385"/>
            <a:ext cx="2027575" cy="158949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927942" y="403985"/>
            <a:ext cx="2212010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ГК «Мортон»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heliport-moscow.ru/upload/iblock/3db/f888823669fd771d8eb39138cffa18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4"/>
          <a:stretch/>
        </p:blipFill>
        <p:spPr bwMode="auto">
          <a:xfrm>
            <a:off x="0" y="1196753"/>
            <a:ext cx="916174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9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6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3" name="Объект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8" r:id="rId7" imgW="3187080" imgH="2603160" progId="">
                      <p:embed/>
                    </p:oleObj>
                  </mc:Choice>
                  <mc:Fallback>
                    <p:oleObj r:id="rId7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Прямоугольник 13"/>
          <p:cNvSpPr/>
          <p:nvPr/>
        </p:nvSpPr>
        <p:spPr>
          <a:xfrm>
            <a:off x="1927942" y="1739682"/>
            <a:ext cx="6696744" cy="1077218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200" dirty="0">
                <a:solidFill>
                  <a:schemeClr val="bg1"/>
                </a:solidFill>
                <a:latin typeface="Helios-Cond-Light" panose="020B7200000000000000" pitchFamily="34" charset="0"/>
              </a:rPr>
              <a:t>«НДВ» и партнеры вложат 5,3 млрд рублей в вертолетные центры под Москвой</a:t>
            </a:r>
            <a:endParaRPr lang="ru-RU" sz="30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27942" y="403985"/>
            <a:ext cx="3364138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«НДВ Недвижимость»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31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Группа 31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3" name="Скругленный прямоугольник 32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5" name="Объект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43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b="30942"/>
          <a:stretch/>
        </p:blipFill>
        <p:spPr>
          <a:xfrm>
            <a:off x="1331639" y="1819588"/>
            <a:ext cx="6734595" cy="22290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39" y="1680859"/>
            <a:ext cx="1167021" cy="751594"/>
          </a:xfrm>
          <a:prstGeom prst="rect">
            <a:avLst/>
          </a:prstGeom>
        </p:spPr>
      </p:pic>
      <p:sp>
        <p:nvSpPr>
          <p:cNvPr id="9" name="Прямоугольная выноска 8"/>
          <p:cNvSpPr/>
          <p:nvPr/>
        </p:nvSpPr>
        <p:spPr>
          <a:xfrm>
            <a:off x="2223599" y="1709745"/>
            <a:ext cx="3024337" cy="693821"/>
          </a:xfrm>
          <a:prstGeom prst="wedgeRectCallout">
            <a:avLst>
              <a:gd name="adj1" fmla="val 58954"/>
              <a:gd name="adj2" fmla="val 50303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"НДВ" и партнеры вложат 5,3 млрд рублей в вертолетные центры под </a:t>
            </a:r>
            <a:r>
              <a:rPr lang="ru-RU" sz="1200" dirty="0" smtClean="0">
                <a:solidFill>
                  <a:schemeClr val="tx1"/>
                </a:solidFill>
              </a:rPr>
              <a:t>Москвой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35 </a:t>
            </a:r>
            <a:r>
              <a:rPr lang="ru-RU" sz="1200" dirty="0">
                <a:solidFill>
                  <a:schemeClr val="tx1"/>
                </a:solidFill>
              </a:rPr>
              <a:t>сообщений, заметность </a:t>
            </a:r>
            <a:r>
              <a:rPr lang="ru-RU" sz="1200" dirty="0" smtClean="0">
                <a:solidFill>
                  <a:schemeClr val="tx1"/>
                </a:solidFill>
              </a:rPr>
              <a:t>11,31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5778" y="4421953"/>
            <a:ext cx="1750460" cy="16296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b="5485"/>
          <a:stretch/>
        </p:blipFill>
        <p:spPr>
          <a:xfrm>
            <a:off x="179512" y="4432741"/>
            <a:ext cx="2044087" cy="16642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b="8218"/>
          <a:stretch/>
        </p:blipFill>
        <p:spPr>
          <a:xfrm>
            <a:off x="2408382" y="4433378"/>
            <a:ext cx="2290555" cy="17754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6725" y="4425344"/>
            <a:ext cx="1943425" cy="173736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927942" y="403985"/>
            <a:ext cx="3364138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«НДВ Недвижимость»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ornews.ru/uploads/posts/2015-09/14431509353128051193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" y="792471"/>
            <a:ext cx="9145021" cy="609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8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/>
              <p:cNvPicPr>
                <a:picLocks noChangeAspect="1"/>
              </p:cNvPicPr>
              <p:nvPr/>
            </p:nvPicPr>
            <p:blipFill rotWithShape="1">
              <a:blip r:embed="rId6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2" name="Объект 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32" r:id="rId7" imgW="3187080" imgH="2603160" progId="">
                      <p:embed/>
                    </p:oleObj>
                  </mc:Choice>
                  <mc:Fallback>
                    <p:oleObj r:id="rId7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Прямоугольник 13"/>
          <p:cNvSpPr/>
          <p:nvPr/>
        </p:nvSpPr>
        <p:spPr>
          <a:xfrm>
            <a:off x="1927942" y="1739682"/>
            <a:ext cx="6696744" cy="1569660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3200" dirty="0">
                <a:solidFill>
                  <a:schemeClr val="bg1"/>
                </a:solidFill>
                <a:latin typeface="Helios-Cond-Light" panose="020B7200000000000000" pitchFamily="34" charset="0"/>
              </a:rPr>
              <a:t>Стивен Сигал на церемонии открытия именной звезды на Аллее славы в торговом центре VEGAS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07704" y="404664"/>
            <a:ext cx="2088232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ru-RU" sz="2600" dirty="0" smtClean="0">
                <a:solidFill>
                  <a:prstClr val="white"/>
                </a:solidFill>
              </a:rPr>
              <a:t>Crocus Group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39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Группа 39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41" name="Скругленный прямоугольник 40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43" name="Объект 4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67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b="31249"/>
          <a:stretch/>
        </p:blipFill>
        <p:spPr>
          <a:xfrm>
            <a:off x="1061684" y="1942680"/>
            <a:ext cx="7016039" cy="230425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176254" y="1942679"/>
            <a:ext cx="1800200" cy="864096"/>
            <a:chOff x="6198923" y="1268760"/>
            <a:chExt cx="1800200" cy="86409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198923" y="1286043"/>
              <a:ext cx="1800200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94" name="Picture 2" descr="http://arenabaltic.com/wp-content/uploads/2014/05/Crocus-International-500x30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268760"/>
              <a:ext cx="1440160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ая выноска 9"/>
          <p:cNvSpPr/>
          <p:nvPr/>
        </p:nvSpPr>
        <p:spPr>
          <a:xfrm>
            <a:off x="2067990" y="2320002"/>
            <a:ext cx="2501713" cy="693821"/>
          </a:xfrm>
          <a:prstGeom prst="wedgeRectCallout">
            <a:avLst>
              <a:gd name="adj1" fmla="val 107112"/>
              <a:gd name="adj2" fmla="val 160830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Стивен Сигал получил именную звезду </a:t>
            </a:r>
            <a:r>
              <a:rPr lang="ru-RU" sz="1200" dirty="0" smtClean="0">
                <a:solidFill>
                  <a:schemeClr val="tx1"/>
                </a:solidFill>
              </a:rPr>
              <a:t>на Аллее </a:t>
            </a:r>
            <a:r>
              <a:rPr lang="ru-RU" sz="1200" dirty="0">
                <a:solidFill>
                  <a:schemeClr val="tx1"/>
                </a:solidFill>
              </a:rPr>
              <a:t>Славы в </a:t>
            </a:r>
            <a:r>
              <a:rPr lang="ru-RU" sz="1200" dirty="0" smtClean="0">
                <a:solidFill>
                  <a:schemeClr val="tx1"/>
                </a:solidFill>
              </a:rPr>
              <a:t>Москве во время открытия ТЦ «</a:t>
            </a:r>
            <a:r>
              <a:rPr lang="en-US" sz="1200" dirty="0" smtClean="0">
                <a:solidFill>
                  <a:schemeClr val="tx1"/>
                </a:solidFill>
              </a:rPr>
              <a:t>Vegas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38 </a:t>
            </a:r>
            <a:r>
              <a:rPr lang="ru-RU" sz="1200" dirty="0">
                <a:solidFill>
                  <a:schemeClr val="tx1"/>
                </a:solidFill>
              </a:rPr>
              <a:t>сообщений, заметность </a:t>
            </a:r>
            <a:r>
              <a:rPr lang="ru-RU" sz="1200" dirty="0" smtClean="0">
                <a:solidFill>
                  <a:schemeClr val="tx1"/>
                </a:solidFill>
              </a:rPr>
              <a:t>11,25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6844" y="4604373"/>
            <a:ext cx="1629219" cy="1516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r="22179" b="12711"/>
          <a:stretch/>
        </p:blipFill>
        <p:spPr>
          <a:xfrm>
            <a:off x="2589882" y="4604373"/>
            <a:ext cx="1692406" cy="1747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063" y="4644870"/>
            <a:ext cx="1705568" cy="15429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232" y="4612311"/>
            <a:ext cx="1620589" cy="1573857"/>
          </a:xfrm>
          <a:prstGeom prst="rect">
            <a:avLst/>
          </a:prstGeom>
        </p:spPr>
      </p:pic>
      <p:sp>
        <p:nvSpPr>
          <p:cNvPr id="30" name="Прямоугольная выноска 29"/>
          <p:cNvSpPr/>
          <p:nvPr/>
        </p:nvSpPr>
        <p:spPr>
          <a:xfrm>
            <a:off x="2871265" y="1659387"/>
            <a:ext cx="2501713" cy="396760"/>
          </a:xfrm>
          <a:prstGeom prst="wedgeRectCallout">
            <a:avLst>
              <a:gd name="adj1" fmla="val 51270"/>
              <a:gd name="adj2" fmla="val 131262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Crocus Group </a:t>
            </a:r>
            <a:r>
              <a:rPr lang="ru-RU" sz="1200" dirty="0" smtClean="0">
                <a:solidFill>
                  <a:schemeClr val="tx1"/>
                </a:solidFill>
              </a:rPr>
              <a:t>построит первый участок ЦКАД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07704" y="404664"/>
            <a:ext cx="2088232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ru-RU" sz="2600" dirty="0" smtClean="0">
                <a:solidFill>
                  <a:prstClr val="white"/>
                </a:solidFill>
              </a:rPr>
              <a:t>Crocus Group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6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Группа 26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0" name="Объект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56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www.MLG.ru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9D24E8-64CE-479C-B1E0-AE7743F17C58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0" y="6426200"/>
            <a:ext cx="9144000" cy="431800"/>
          </a:xfrm>
          <a:prstGeom prst="rect">
            <a:avLst/>
          </a:prstGeom>
          <a:solidFill>
            <a:srgbClr val="EF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7" name="Номер слайда 59"/>
          <p:cNvSpPr txBox="1">
            <a:spLocks/>
          </p:cNvSpPr>
          <p:nvPr/>
        </p:nvSpPr>
        <p:spPr>
          <a:xfrm>
            <a:off x="8234363" y="6453188"/>
            <a:ext cx="585787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2539AF8-40B4-4C14-9741-C7DB632F2D55}" type="slidenum">
              <a:rPr lang="ru-RU" sz="12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z="1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6" name="Rectangle 6"/>
          <p:cNvSpPr>
            <a:spLocks noChangeArrowheads="1"/>
          </p:cNvSpPr>
          <p:nvPr/>
        </p:nvSpPr>
        <p:spPr bwMode="auto">
          <a:xfrm>
            <a:off x="1907704" y="1988840"/>
            <a:ext cx="6857732" cy="3108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ct val="30000"/>
              </a:spcAft>
              <a:defRPr/>
            </a:pPr>
            <a:r>
              <a:rPr lang="ru-RU" sz="4000" dirty="0" smtClean="0">
                <a:latin typeface="+mn-lt"/>
              </a:rPr>
              <a:t>СПАСИБО </a:t>
            </a:r>
          </a:p>
          <a:p>
            <a:pPr fontAlgn="auto">
              <a:spcBef>
                <a:spcPts val="0"/>
              </a:spcBef>
              <a:spcAft>
                <a:spcPct val="30000"/>
              </a:spcAft>
              <a:defRPr/>
            </a:pPr>
            <a:r>
              <a:rPr lang="ru-RU" sz="4000" dirty="0" smtClean="0">
                <a:latin typeface="+mn-lt"/>
              </a:rPr>
              <a:t>ЗА ВНИМАНИЕ!</a:t>
            </a:r>
          </a:p>
          <a:p>
            <a:pPr fontAlgn="auto">
              <a:spcBef>
                <a:spcPts val="0"/>
              </a:spcBef>
              <a:spcAft>
                <a:spcPct val="30000"/>
              </a:spcAft>
              <a:defRPr/>
            </a:pPr>
            <a:r>
              <a:rPr lang="ru-RU" sz="4000" dirty="0" smtClean="0">
                <a:latin typeface="+mn-lt"/>
                <a:sym typeface="Wingdings" panose="05000000000000000000" pitchFamily="2" charset="2"/>
              </a:rPr>
              <a:t></a:t>
            </a:r>
            <a:endParaRPr lang="ru-RU" sz="4000" u="sng" dirty="0">
              <a:solidFill>
                <a:schemeClr val="accent5">
                  <a:lumMod val="75000"/>
                </a:schemeClr>
              </a:solidFill>
              <a:latin typeface="+mn-lt"/>
              <a:hlinkClick r:id="rId7"/>
            </a:endParaRPr>
          </a:p>
          <a:p>
            <a:pPr fontAlgn="auto">
              <a:spcBef>
                <a:spcPts val="0"/>
              </a:spcBef>
              <a:spcAft>
                <a:spcPct val="30000"/>
              </a:spcAft>
              <a:defRPr/>
            </a:pPr>
            <a:endParaRPr lang="ru-RU" sz="4000" dirty="0"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07704" y="404664"/>
            <a:ext cx="4896544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Инфоповод года. Недвижимость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9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16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20" name="Объект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5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614634"/>
              </p:ext>
            </p:extLst>
          </p:nvPr>
        </p:nvGraphicFramePr>
        <p:xfrm>
          <a:off x="286545" y="1571773"/>
          <a:ext cx="4392809" cy="4952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694"/>
                <a:gridCol w="1844529"/>
                <a:gridCol w="1358177"/>
                <a:gridCol w="792409"/>
              </a:tblGrid>
              <a:tr h="180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СМИ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Категория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ИЦ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ТАСС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информагентство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150 150,72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РИА Новости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информагентство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142 109,39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Интерфакс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информагентство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109 915,94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КоммерсантЪ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29 728,72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Известия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23 285,43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Rbc.ru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17 772,82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Lenta.ru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15 547,78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Ведомости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15 257,46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Gazeta.ru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13 802,34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Российская газета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13 607,65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Lifenews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ТВ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11 295,16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Россия 24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ТВ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9 018,86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Русская служба новостей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радио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8 581,18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Forbes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журнал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6 437,75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05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Комсомольская правда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4 569,78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ПРАЙМ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информагентство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4 219,67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Говорит Москва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радио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3 866,61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Росбалт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информагентство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3 741,70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Fontanka.ru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3 741,55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Эхо Москвы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радио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3 676,51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Newsru.com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3 560,13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НТВ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ТВ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2 970,21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Московский комсомолец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2 726,49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Vesti.ru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2 685,63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Первый канал</a:t>
                      </a: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ТВ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2 597,21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37754"/>
              </p:ext>
            </p:extLst>
          </p:nvPr>
        </p:nvGraphicFramePr>
        <p:xfrm>
          <a:off x="4751041" y="1571783"/>
          <a:ext cx="4104455" cy="4952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705"/>
                <a:gridCol w="1799752"/>
                <a:gridCol w="909895"/>
                <a:gridCol w="936103"/>
              </a:tblGrid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СМИ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Категория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ИЦ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M24.ru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2 409,15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Новая газета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2 332,63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Россия 1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ТВ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2 216,12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Lifenews.ru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1 747,53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РЕН ТВ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ТВ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1 692,26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Дождь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ТВ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1 586,09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Russian.rt.com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1 577,61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RT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ТВ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1 511,79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Аргументы и факты</a:t>
                      </a:r>
                      <a:endParaRPr lang="ru-RU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1 486,08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Kp.ru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1 395,04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Dni.ru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1 335,35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Коммерсантъ </a:t>
                      </a:r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FM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радио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1 178,74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Радио Свобода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радио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1 176,64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Znak.com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1 113,61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Независимая газета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газета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1 087,27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Business-gazeta.ru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1 046,43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Звезда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ТВ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999,67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Inosmi.ru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951,40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Meduza.io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944,80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Газета РБК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газета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825,86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Kavkaz-uzel.ru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701,07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ТВ Центр</a:t>
                      </a: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ТВ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634,22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Slon.ru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563,01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Rusplt.ru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539,13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4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Kommersant.ru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  <a:endParaRPr lang="ru-RU" sz="10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537,49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27942" y="403985"/>
            <a:ext cx="6172450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>
                <a:solidFill>
                  <a:prstClr val="white"/>
                </a:solidFill>
              </a:rPr>
              <a:t>Федеральные СМИ по цитируемости </a:t>
            </a:r>
            <a:r>
              <a:rPr lang="ru-RU" altLang="ru-RU" sz="2600" dirty="0" smtClean="0">
                <a:solidFill>
                  <a:prstClr val="white"/>
                </a:solidFill>
              </a:rPr>
              <a:t>2015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9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Группа 29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3" name="Объект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99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176153"/>
              </p:ext>
            </p:extLst>
          </p:nvPr>
        </p:nvGraphicFramePr>
        <p:xfrm>
          <a:off x="284062" y="1578143"/>
          <a:ext cx="4104456" cy="50305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498"/>
                <a:gridCol w="1512168"/>
                <a:gridCol w="792088"/>
                <a:gridCol w="720080"/>
                <a:gridCol w="752622"/>
              </a:tblGrid>
              <a:tr h="203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СМИ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Категория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Отрасль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ИЦ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Rsport.ru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21 127,77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Спорт-Экспресс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Газета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9 510,06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Советский 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Газета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3 983,32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Championat.com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3 319,27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ИА Весь 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2 167,45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Финмаркет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финансы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1 439,61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Матч ТВ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ТВ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1 166,48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Sports.ru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1 106,66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Banki.ru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финансы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1 010,76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Спорт день за днем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Газета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999,2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Sportbox.ru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993,94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Sovsport.ru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749,06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Vestifinance.ru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финансы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604,87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Sport-express.ru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601,61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3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Eurofootball.ru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435,48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Спорт </a:t>
                      </a:r>
                      <a:r>
                        <a:rPr lang="en-US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FM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Радио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426,67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Tjournal.ru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ИТ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415,42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Eurosport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ТВ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411,04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Autonews.ru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авто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356,13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Meddaily.ru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медицина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345,98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Rusfootball.info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333,89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Allboxing.ru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296,14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8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Футбол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Журнал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292,74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Doctorpiter.ru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медицина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288,14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8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2000" marR="6051" marT="605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Kolesa.ru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авто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277,05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32572"/>
              </p:ext>
            </p:extLst>
          </p:nvPr>
        </p:nvGraphicFramePr>
        <p:xfrm>
          <a:off x="4499992" y="1578492"/>
          <a:ext cx="4339926" cy="5027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3517"/>
                <a:gridCol w="1354675"/>
                <a:gridCol w="936104"/>
                <a:gridCol w="913375"/>
                <a:gridCol w="762255"/>
              </a:tblGrid>
              <a:tr h="186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СМИ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Категория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Отрасль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ИЦ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Радио Зенит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Радио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269,01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Medportal.ru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медицина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262,12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Cnews.ru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ИТ и телеком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252,97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Russia-hockey.ru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235,73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Спорт уик-энд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Газета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спорт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218,74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Pharmvestnik.ru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медицина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213,12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Remedium.ru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медицина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169,8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err="1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Hi-Tech@Mail.Ru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ИТ и телеком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164,2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Auto-dealer.ru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авто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163,27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Medikforum.ru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медицина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153,41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Vademecum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Журнал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медицина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131,55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Aex.ru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авиа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129,59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3dnews.ru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ИТ и телеком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128,62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ИТ и телеком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127,63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Ato.ru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авиа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126,73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Irn.ru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недвижимость</a:t>
                      </a:r>
                    </a:p>
                  </a:txBody>
                  <a:tcPr marL="72000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122,71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рулем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Журнал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авто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115,29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2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</a:t>
                      </a:r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uto.mail.ru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авто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107,9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44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Tdaily.ru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ИТ и телеком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96,19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Roem.ru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ИТ и телеком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94,5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Finanz.ru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финансы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88,75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Finam.ru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финансы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86,7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Cbonds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ИА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финансы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85,81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49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Healthvesti.com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медицина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85,27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0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2000" marR="6656" marT="665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2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Jcnews.ru</a:t>
                      </a:r>
                      <a:endParaRPr lang="en-US" sz="12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Интернет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авто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85,26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1927942" y="403985"/>
            <a:ext cx="6172450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Отраслевые СМИ </a:t>
            </a:r>
            <a:r>
              <a:rPr lang="ru-RU" altLang="ru-RU" sz="2600" dirty="0">
                <a:solidFill>
                  <a:prstClr val="white"/>
                </a:solidFill>
              </a:rPr>
              <a:t>по цитируемости </a:t>
            </a:r>
            <a:r>
              <a:rPr lang="ru-RU" altLang="ru-RU" sz="2600" dirty="0" smtClean="0">
                <a:solidFill>
                  <a:prstClr val="white"/>
                </a:solidFill>
              </a:rPr>
              <a:t>2015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2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Группа 22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26" name="Объект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23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4" name="Номер слайда 59"/>
          <p:cNvSpPr txBox="1">
            <a:spLocks/>
          </p:cNvSpPr>
          <p:nvPr/>
        </p:nvSpPr>
        <p:spPr bwMode="auto">
          <a:xfrm>
            <a:off x="8234363" y="6453188"/>
            <a:ext cx="5857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7284680-DD8C-43C1-90E6-B756FEDD05C0}" type="slidenum">
              <a:rPr lang="ru-RU" altLang="ru-RU" sz="1200" b="1">
                <a:solidFill>
                  <a:srgbClr val="215968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b="1">
              <a:solidFill>
                <a:srgbClr val="215968"/>
              </a:solidFill>
            </a:endParaRPr>
          </a:p>
        </p:txBody>
      </p:sp>
      <p:sp>
        <p:nvSpPr>
          <p:cNvPr id="5" name="Нижний колонтитул 60"/>
          <p:cNvSpPr txBox="1">
            <a:spLocks/>
          </p:cNvSpPr>
          <p:nvPr/>
        </p:nvSpPr>
        <p:spPr>
          <a:xfrm>
            <a:off x="301260" y="6453188"/>
            <a:ext cx="2895600" cy="365125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www.MLG.ru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27942" y="403985"/>
            <a:ext cx="6388474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СМИ недвижимости по </a:t>
            </a:r>
            <a:r>
              <a:rPr lang="ru-RU" altLang="ru-RU" sz="2600" dirty="0">
                <a:solidFill>
                  <a:prstClr val="white"/>
                </a:solidFill>
              </a:rPr>
              <a:t>цитируемости </a:t>
            </a:r>
            <a:r>
              <a:rPr lang="ru-RU" altLang="ru-RU" sz="2600" dirty="0" smtClean="0">
                <a:solidFill>
                  <a:prstClr val="white"/>
                </a:solidFill>
              </a:rPr>
              <a:t>2015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378747"/>
              </p:ext>
            </p:extLst>
          </p:nvPr>
        </p:nvGraphicFramePr>
        <p:xfrm>
          <a:off x="1932135" y="1700808"/>
          <a:ext cx="5592193" cy="4632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111"/>
                <a:gridCol w="2379786"/>
                <a:gridCol w="1368152"/>
                <a:gridCol w="1296144"/>
              </a:tblGrid>
              <a:tr h="205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№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СМИ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Категория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ИЦ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2000" marR="6656" marT="6656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Irn.ru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122,71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Riarealty.ru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66,77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Prian.ru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58,26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Московская перспектива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Газета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51,18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Tranio.ru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46,84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dirty="0" err="1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Дом.строй</a:t>
                      </a:r>
                      <a:endParaRPr lang="ru-RU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Газета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41,10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7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Bn.ru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37,62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8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Realty.rbc.ru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37,50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9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Karpovka.net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34,03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Realty.vesti.ru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29,56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11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Karpovka.com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17,67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12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Ktostroit.ru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16,37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13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Nn-baza.ru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15,03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14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dirty="0" err="1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Фрондетв.рф</a:t>
                      </a:r>
                      <a:endParaRPr lang="ru-RU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15,02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97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Arendator.ru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14,88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16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Realtyvision.ru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10,63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17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Dom.lenta.ru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10,47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18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Kvadrat.ru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9,13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19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1rre.ru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8,92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337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20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Restate.ru</a:t>
                      </a:r>
                      <a:endParaRPr lang="en-US" sz="14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Интернет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7,19</a:t>
                      </a:r>
                    </a:p>
                  </a:txBody>
                  <a:tcPr marL="108000" marR="7994" marT="3997" marB="3997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5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6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Группа 26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4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0" name="Объект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47" r:id="rId5" imgW="3187080" imgH="2603160" progId="">
                      <p:embed/>
                    </p:oleObj>
                  </mc:Choice>
                  <mc:Fallback>
                    <p:oleObj r:id="rId5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891602"/>
              </p:ext>
            </p:extLst>
          </p:nvPr>
        </p:nvGraphicFramePr>
        <p:xfrm>
          <a:off x="395536" y="1972686"/>
          <a:ext cx="4104778" cy="4455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8394"/>
                <a:gridCol w="719758"/>
                <a:gridCol w="1656506"/>
                <a:gridCol w="1080120"/>
              </a:tblGrid>
              <a:tr h="395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Рейтинг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Переме-щение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Компания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Кол-во сообщений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 "СУ-155"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17 810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Группа ЛСР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16 010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Метриум</a:t>
                      </a:r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Групп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12 476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-2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 "ПИК"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12 418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Est-a-Tet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12 228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-3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 "Мортон"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11 982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БЕСТ-</a:t>
                      </a:r>
                      <a:r>
                        <a:rPr lang="ru-RU" sz="1100" b="0" i="0" u="none" strike="noStrike" kern="1200" dirty="0" err="1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Новострой</a:t>
                      </a:r>
                      <a:endParaRPr lang="ru-RU" sz="1100" b="0" i="0" u="none" strike="noStrike" kern="1200" dirty="0">
                        <a:solidFill>
                          <a:srgbClr val="09445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10 588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-1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НДВ-Недвижимость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9 267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72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b="0" i="0" u="none" strike="noStrike" kern="1200" dirty="0" smtClean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ИНКОМ-Недвижимость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7 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932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-1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 "Эталон"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7 576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ФСК "Лидер"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6 126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YIT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6 109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 "МИЭЛЬ"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5 528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-2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 Group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5 472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+82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Группа БИН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5 294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МИЭЛЬ-Новостройки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5 279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-9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 "МИЦ"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5 258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-3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Галс-Девелопмент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5 247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19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+21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Лидер Групп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4 848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9445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 "Интеко"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4 198 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376639"/>
              </p:ext>
            </p:extLst>
          </p:nvPr>
        </p:nvGraphicFramePr>
        <p:xfrm>
          <a:off x="4644008" y="1972685"/>
          <a:ext cx="4104456" cy="44552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386"/>
                <a:gridCol w="719758"/>
                <a:gridCol w="1728192"/>
                <a:gridCol w="1080120"/>
              </a:tblGrid>
              <a:tr h="399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Рейтинг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Переме-щение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Компания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МедиаИндекс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Группа ЛСР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24 583,21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Группа БИН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18 774,30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"Мортон"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16 406,03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ИНКОМ-Недвижимость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12 222,44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Crocus Group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10 415,45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</a:t>
                      </a: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"Эталон"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10 244,29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"ПИК"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9 894,14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"КОРТРОС"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8 172,98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1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Est-a-Tet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7 855,44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"Интеко"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7 826,22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Галс-Девелопмент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7 564,60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Метриум Групп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7 498,38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ФСК "Лидер"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6 514,72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"Ташир"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5 953,46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НДВ-Недвижимость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5 718,03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</a:t>
                      </a: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Capital Group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5 158,41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"КВС"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5 088,12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</a:t>
                      </a:r>
                    </a:p>
                  </a:txBody>
                  <a:tcPr marL="72000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"МИЦ"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4 934,88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4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19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YIT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4 864,43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4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+mn-lt"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94455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solidFill>
                            <a:srgbClr val="094455"/>
                          </a:solidFill>
                          <a:effectLst/>
                          <a:latin typeface="+mn-lt"/>
                        </a:rPr>
                        <a:t>ГК "ЦДС"</a:t>
                      </a:r>
                    </a:p>
                  </a:txBody>
                  <a:tcPr marL="72000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4 682,46</a:t>
                      </a:r>
                    </a:p>
                  </a:txBody>
                  <a:tcPr marL="72000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3528" y="1617977"/>
            <a:ext cx="2008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+mn-lt"/>
              </a:rPr>
              <a:t>Количество сообщений</a:t>
            </a:r>
            <a:endParaRPr lang="ru-RU" sz="14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617977"/>
            <a:ext cx="128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+mn-lt"/>
              </a:rPr>
              <a:t>МедиаИндекс</a:t>
            </a:r>
            <a:endParaRPr lang="ru-RU" sz="1400" b="1" dirty="0"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27942" y="403985"/>
            <a:ext cx="4444258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Топ-20 компаний в СМИ 2015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43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Группа 43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45" name="Скругленный прямоугольник 44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5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47" name="Объект 4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8" r:id="rId6" imgW="3187080" imgH="2603160" progId="">
                      <p:embed/>
                    </p:oleObj>
                  </mc:Choice>
                  <mc:Fallback>
                    <p:oleObj r:id="rId6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050" name="Picture 2" descr="Бизнесмен Сергей Полонский, доставленный из Камбоджи в Москву, в аэропорту &quot;Домодедово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"/>
          <a:stretch/>
        </p:blipFill>
        <p:spPr bwMode="auto">
          <a:xfrm>
            <a:off x="2997958" y="1492477"/>
            <a:ext cx="3202681" cy="17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24422" y="1493302"/>
            <a:ext cx="1674976" cy="584775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Арест и депортация Полонского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2052" name="Picture 4" descr="https://realty.rambler.ru/dav/_cache/1e/1f/1e1f51d456f01ae03f8a5869b20d60ff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b="1077"/>
          <a:stretch/>
        </p:blipFill>
        <p:spPr bwMode="auto">
          <a:xfrm>
            <a:off x="0" y="1488093"/>
            <a:ext cx="2990021" cy="17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hototass2.cdnvideo.ru/width/744_b12f2926/tass/m2/uploads/i/20150728/405801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96"/>
          <a:stretch/>
        </p:blipFill>
        <p:spPr bwMode="auto">
          <a:xfrm>
            <a:off x="6206314" y="1488092"/>
            <a:ext cx="2937686" cy="179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762" y="1492477"/>
            <a:ext cx="1827992" cy="837100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Обыски в Су-155 </a:t>
            </a:r>
          </a:p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и потенциальное банкротство компании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38804" y="1488857"/>
            <a:ext cx="1705196" cy="1077218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Власти РФ не будут запрещать продажи жилья в строящихся домах</a:t>
            </a:r>
          </a:p>
        </p:txBody>
      </p:sp>
      <p:pic>
        <p:nvPicPr>
          <p:cNvPr id="2056" name="Picture 8" descr="Пожар в торговом центре Адмирал в Казани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"/>
          <a:stretch/>
        </p:blipFill>
        <p:spPr bwMode="auto">
          <a:xfrm>
            <a:off x="8263" y="3292677"/>
            <a:ext cx="3208433" cy="17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916" y="3297857"/>
            <a:ext cx="1674976" cy="1077218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Пожар в ТЦ Адмирал группы </a:t>
            </a:r>
            <a:r>
              <a:rPr lang="en-US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ASG </a:t>
            </a:r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в Казани, владелец в розыске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2058" name="Picture 10" descr="http://pics.realty.rbc.ru/resized/590x393/realty_pics/v3/48/0/2c2002fb861cff680e2e1000f1145d4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8" b="1697"/>
          <a:stretch/>
        </p:blipFill>
        <p:spPr bwMode="auto">
          <a:xfrm>
            <a:off x="3231973" y="3259579"/>
            <a:ext cx="2736852" cy="182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23299" y="3293456"/>
            <a:ext cx="2395780" cy="830997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Группа «БИН» выкупила у </a:t>
            </a:r>
            <a:r>
              <a:rPr lang="ru-RU" sz="1600" dirty="0" err="1" smtClean="0">
                <a:solidFill>
                  <a:schemeClr val="bg1"/>
                </a:solidFill>
                <a:latin typeface="Helios-Cond-Light" panose="020B7200000000000000" pitchFamily="34" charset="0"/>
              </a:rPr>
              <a:t>В.Мошковича</a:t>
            </a:r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 "</a:t>
            </a:r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Авгур </a:t>
            </a:r>
            <a:r>
              <a:rPr lang="ru-RU" sz="1600" dirty="0" err="1">
                <a:solidFill>
                  <a:schemeClr val="bg1"/>
                </a:solidFill>
                <a:latin typeface="Helios-Cond-Light" panose="020B7200000000000000" pitchFamily="34" charset="0"/>
              </a:rPr>
              <a:t>Эстейт</a:t>
            </a:r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" и "А101 </a:t>
            </a:r>
            <a:r>
              <a:rPr lang="ru-RU" sz="1600" dirty="0" err="1">
                <a:solidFill>
                  <a:schemeClr val="bg1"/>
                </a:solidFill>
                <a:latin typeface="Helios-Cond-Light" panose="020B7200000000000000" pitchFamily="34" charset="0"/>
              </a:rPr>
              <a:t>Девелопмент</a:t>
            </a:r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"</a:t>
            </a:r>
          </a:p>
        </p:txBody>
      </p:sp>
      <p:pic>
        <p:nvPicPr>
          <p:cNvPr id="2060" name="Picture 12" descr="http://pics.v7.top.rbk.ru/v6_top_pics/media/img/8/46/754450007605468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661"/>
          <a:stretch/>
        </p:blipFill>
        <p:spPr bwMode="auto">
          <a:xfrm>
            <a:off x="5977292" y="3292676"/>
            <a:ext cx="3174645" cy="179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971844" y="4246485"/>
            <a:ext cx="2395780" cy="830997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en-US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AFI Development </a:t>
            </a:r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опровергла участие в ДТП с </a:t>
            </a:r>
            <a:r>
              <a:rPr lang="en-US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Ferrari </a:t>
            </a:r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сына миллиардера </a:t>
            </a:r>
            <a:r>
              <a:rPr lang="ru-RU" sz="1600" dirty="0" err="1" smtClean="0">
                <a:solidFill>
                  <a:schemeClr val="bg1"/>
                </a:solidFill>
                <a:latin typeface="Helios-Cond-Light" panose="020B7200000000000000" pitchFamily="34" charset="0"/>
              </a:rPr>
              <a:t>Леваева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2062" name="Picture 14" descr="http://kmdrus.ru/uploads/840111-7e7dcbf35db814986b660468514afc4e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"/>
          <a:stretch/>
        </p:blipFill>
        <p:spPr bwMode="auto">
          <a:xfrm>
            <a:off x="0" y="5092877"/>
            <a:ext cx="2544003" cy="177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5680" y="5103292"/>
            <a:ext cx="2201416" cy="584775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Турецкие </a:t>
            </a:r>
            <a:r>
              <a:rPr lang="ru-RU" sz="1600" dirty="0" err="1" smtClean="0">
                <a:solidFill>
                  <a:schemeClr val="bg1"/>
                </a:solidFill>
                <a:latin typeface="Helios-Cond-Light" panose="020B7200000000000000" pitchFamily="34" charset="0"/>
              </a:rPr>
              <a:t>стройкомпании</a:t>
            </a:r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 могут уйти из России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2066" name="Picture 18" descr="Строительство и недвижимость в Москве. Архивное фото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8"/>
          <a:stretch/>
        </p:blipFill>
        <p:spPr bwMode="auto">
          <a:xfrm>
            <a:off x="2552470" y="5085184"/>
            <a:ext cx="3554760" cy="17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552470" y="5096882"/>
            <a:ext cx="2395780" cy="584775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600" dirty="0" smtClean="0">
                <a:solidFill>
                  <a:schemeClr val="bg1"/>
                </a:solidFill>
                <a:latin typeface="Helios-Cond-Light" panose="020B7200000000000000" pitchFamily="34" charset="0"/>
              </a:rPr>
              <a:t>Эксперты: ипотека просядет несмотря на субсидирование</a:t>
            </a:r>
            <a:endParaRPr lang="ru-RU" sz="1600" dirty="0">
              <a:solidFill>
                <a:schemeClr val="bg1"/>
              </a:solidFill>
              <a:latin typeface="Helios-Cond-Light" panose="020B7200000000000000" pitchFamily="34" charset="0"/>
            </a:endParaRPr>
          </a:p>
        </p:txBody>
      </p:sp>
      <p:pic>
        <p:nvPicPr>
          <p:cNvPr id="2068" name="Picture 20" descr="http://www.zerkalo-zemli.ru/wp-content/uploads/2015/09/a34068cd60a2695465244f686577e632-960x460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5651" r="12979"/>
          <a:stretch/>
        </p:blipFill>
        <p:spPr bwMode="auto">
          <a:xfrm>
            <a:off x="6124164" y="5093650"/>
            <a:ext cx="3036770" cy="178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6986936" y="5098606"/>
            <a:ext cx="2165531" cy="830997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600" dirty="0">
                <a:solidFill>
                  <a:schemeClr val="bg1"/>
                </a:solidFill>
                <a:latin typeface="Helios-Cond-Light" panose="020B7200000000000000" pitchFamily="34" charset="0"/>
              </a:rPr>
              <a:t>СКР возбудил уголовное дело о невыплате зарплат в "Главмосстрое"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927943" y="403985"/>
            <a:ext cx="3508154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События отрасли 2015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1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Группа 21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5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25" name="Объект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4" r:id="rId6" imgW="3187080" imgH="2603160" progId="">
                      <p:embed/>
                    </p:oleObj>
                  </mc:Choice>
                  <mc:Fallback>
                    <p:oleObj r:id="rId6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830148" y="1615516"/>
            <a:ext cx="7990002" cy="4735759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1000" dirty="0" smtClean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sz="2400" b="1" dirty="0"/>
              <a:t>Методика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sz="1800" dirty="0"/>
              <a:t>Анализ заметности событий в СМИ по количеству сообщений и влиятельности СМИ. Критерии отбора: наиболее яркие общественно-значимые события, инициированные компаниями и вызвавшие наибольший резонанс в СМИ.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1000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/>
              <a:t>Объекты</a:t>
            </a:r>
            <a:endParaRPr lang="ru-RU" sz="2400" dirty="0" smtClean="0"/>
          </a:p>
          <a:p>
            <a:pPr eaLnBrk="1" hangingPunct="1">
              <a:spcBef>
                <a:spcPct val="0"/>
              </a:spcBef>
            </a:pPr>
            <a:r>
              <a:rPr lang="ru-RU" sz="1800" dirty="0" smtClean="0"/>
              <a:t>400 компаний отрасли недвижимость и строительство</a:t>
            </a:r>
          </a:p>
          <a:p>
            <a:pPr eaLnBrk="1" hangingPunct="1">
              <a:spcBef>
                <a:spcPct val="0"/>
              </a:spcBef>
            </a:pPr>
            <a:r>
              <a:rPr lang="ru-RU" sz="1800" dirty="0" smtClean="0"/>
              <a:t>Проанализировано 500 </a:t>
            </a:r>
            <a:r>
              <a:rPr lang="ru-RU" sz="1800" dirty="0"/>
              <a:t>инфоповодов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10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ru-RU" sz="2400" b="1" dirty="0" smtClean="0"/>
              <a:t>Период</a:t>
            </a:r>
            <a:endParaRPr lang="ru-RU" sz="2400" b="1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sz="1800" dirty="0" smtClean="0"/>
              <a:t>Январь-декабрь </a:t>
            </a:r>
            <a:r>
              <a:rPr lang="ru-RU" sz="1800" dirty="0"/>
              <a:t>2015 </a:t>
            </a:r>
            <a:r>
              <a:rPr lang="ru-RU" sz="1800" dirty="0" smtClean="0"/>
              <a:t>года.</a:t>
            </a:r>
            <a:endParaRPr lang="ru-RU" sz="1800" dirty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10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ru-RU" sz="2400" b="1" dirty="0" smtClean="0"/>
              <a:t>Источники</a:t>
            </a:r>
            <a:endParaRPr lang="ru-RU" sz="2400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sz="1800" dirty="0" smtClean="0"/>
              <a:t>30 730 СМИ</a:t>
            </a:r>
            <a:r>
              <a:rPr lang="ru-RU" sz="1800" dirty="0"/>
              <a:t>: пресса, ТВ, радио, интернет, </a:t>
            </a:r>
            <a:r>
              <a:rPr lang="ru-RU" sz="1800" dirty="0" smtClean="0"/>
              <a:t>информагентства.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sz="1800" dirty="0" smtClean="0"/>
              <a:t>Всего проанализировано 239 931 сообщение СМИ.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ru-RU" sz="2800" b="1" dirty="0" smtClean="0"/>
          </a:p>
        </p:txBody>
      </p:sp>
      <p:sp>
        <p:nvSpPr>
          <p:cNvPr id="59" name="Прямоугольник 58"/>
          <p:cNvSpPr/>
          <p:nvPr/>
        </p:nvSpPr>
        <p:spPr>
          <a:xfrm>
            <a:off x="0" y="6426200"/>
            <a:ext cx="9144000" cy="431800"/>
          </a:xfrm>
          <a:prstGeom prst="rect">
            <a:avLst/>
          </a:prstGeom>
          <a:solidFill>
            <a:srgbClr val="EF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0" name="Номер слайда 59"/>
          <p:cNvSpPr>
            <a:spLocks noGrp="1"/>
          </p:cNvSpPr>
          <p:nvPr>
            <p:ph type="sldNum" sz="quarter" idx="12"/>
          </p:nvPr>
        </p:nvSpPr>
        <p:spPr>
          <a:xfrm>
            <a:off x="8234363" y="6453188"/>
            <a:ext cx="585787" cy="365125"/>
          </a:xfrm>
        </p:spPr>
        <p:txBody>
          <a:bodyPr/>
          <a:lstStyle/>
          <a:p>
            <a:pPr>
              <a:defRPr/>
            </a:pPr>
            <a:fld id="{4C4B5711-F238-43CA-B068-33BAF8D93E25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>
                <a:defRPr/>
              </a:pPr>
              <a:t>7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27942" y="403985"/>
            <a:ext cx="3796186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Методика исследования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34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Группа 34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5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8" name="Объект 3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2" r:id="rId6" imgW="3187080" imgH="2603160" progId="">
                      <p:embed/>
                    </p:oleObj>
                  </mc:Choice>
                  <mc:Fallback>
                    <p:oleObj r:id="rId6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9" name="Прямоугольник 58"/>
          <p:cNvSpPr/>
          <p:nvPr/>
        </p:nvSpPr>
        <p:spPr>
          <a:xfrm>
            <a:off x="0" y="6426200"/>
            <a:ext cx="9144000" cy="431800"/>
          </a:xfrm>
          <a:prstGeom prst="rect">
            <a:avLst/>
          </a:prstGeom>
          <a:solidFill>
            <a:srgbClr val="EF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0" name="Номер слайда 59"/>
          <p:cNvSpPr>
            <a:spLocks noGrp="1"/>
          </p:cNvSpPr>
          <p:nvPr>
            <p:ph type="sldNum" sz="quarter" idx="12"/>
          </p:nvPr>
        </p:nvSpPr>
        <p:spPr>
          <a:xfrm>
            <a:off x="8234363" y="6453188"/>
            <a:ext cx="585787" cy="365125"/>
          </a:xfrm>
        </p:spPr>
        <p:txBody>
          <a:bodyPr/>
          <a:lstStyle/>
          <a:p>
            <a:pPr>
              <a:defRPr/>
            </a:pPr>
            <a:fld id="{4C4B5711-F238-43CA-B068-33BAF8D93E25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>
                <a:defRPr/>
              </a:pPr>
              <a:t>8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16479"/>
              </p:ext>
            </p:extLst>
          </p:nvPr>
        </p:nvGraphicFramePr>
        <p:xfrm>
          <a:off x="1927942" y="1800672"/>
          <a:ext cx="4948314" cy="42484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87874"/>
                <a:gridCol w="3960440"/>
              </a:tblGrid>
              <a:tr h="4498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dirty="0" smtClean="0">
                          <a:effectLst/>
                        </a:rPr>
                        <a:t>Рейтинг</a:t>
                      </a:r>
                      <a:endParaRPr lang="ru-RU" sz="1200" b="0" dirty="0">
                        <a:effectLst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dirty="0" smtClean="0">
                          <a:effectLst/>
                        </a:rPr>
                        <a:t>     Компания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2000" marR="72000" marT="0" marB="0" anchor="ctr"/>
                </a:tc>
              </a:tr>
              <a:tr h="7022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kern="1200" dirty="0" smtClean="0">
                          <a:effectLst/>
                        </a:rPr>
                        <a:t>1</a:t>
                      </a:r>
                      <a:endParaRPr lang="ru-RU" sz="2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«Галс-Девелопмент»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kern="1200" dirty="0" smtClean="0">
                          <a:effectLst/>
                        </a:rPr>
                        <a:t>2</a:t>
                      </a:r>
                      <a:endParaRPr lang="ru-RU" sz="2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solidFill>
                      <a:srgbClr val="EFF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«Группа ЛСР»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solidFill>
                      <a:srgbClr val="EFF2F3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kern="1200" dirty="0" smtClean="0">
                          <a:effectLst/>
                        </a:rPr>
                        <a:t>3</a:t>
                      </a:r>
                      <a:endParaRPr lang="ru-RU" sz="2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</a:t>
                      </a:r>
                      <a:r>
                        <a:rPr lang="ru-RU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Мортон»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kern="1200" dirty="0" smtClean="0">
                          <a:effectLst/>
                        </a:rPr>
                        <a:t>4</a:t>
                      </a:r>
                      <a:endParaRPr lang="ru-RU" sz="2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«НДВ Недвижимость»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8640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0" dirty="0" smtClean="0">
                          <a:effectLst/>
                        </a:rPr>
                        <a:t>5</a:t>
                      </a:r>
                      <a:endParaRPr lang="ru-RU" sz="2400" b="0" dirty="0">
                        <a:effectLst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</a:rPr>
                        <a:t>Crocus Group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2000" marR="72000" marT="0" marB="0" anchor="ctr"/>
                </a:tc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1927942" y="403985"/>
            <a:ext cx="4804298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Инициаторы топ-5 инфоповодов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Открытие &quot;Центрального детского магазина на Лубянке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"/>
          <a:stretch/>
        </p:blipFill>
        <p:spPr bwMode="auto">
          <a:xfrm>
            <a:off x="0" y="1481841"/>
            <a:ext cx="9157270" cy="59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-1551" y="2249"/>
            <a:ext cx="9145021" cy="1474068"/>
            <a:chOff x="-1551" y="2249"/>
            <a:chExt cx="9145021" cy="1474068"/>
          </a:xfrm>
        </p:grpSpPr>
        <p:pic>
          <p:nvPicPr>
            <p:cNvPr id="27" name="Picture 2" descr="https://scontent.xx.fbcdn.net/hphotos-xat1/t31.0-8/10481654_650243238377298_1521566642795324664_o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t="41163" b="37987"/>
            <a:stretch/>
          </p:blipFill>
          <p:spPr bwMode="auto">
            <a:xfrm>
              <a:off x="-1551" y="2249"/>
              <a:ext cx="9145021" cy="147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Группа 27"/>
            <p:cNvGrpSpPr/>
            <p:nvPr/>
          </p:nvGrpSpPr>
          <p:grpSpPr>
            <a:xfrm>
              <a:off x="163131" y="73155"/>
              <a:ext cx="1590114" cy="1315322"/>
              <a:chOff x="4427984" y="50277"/>
              <a:chExt cx="1590114" cy="1315322"/>
            </a:xfrm>
          </p:grpSpPr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4427984" y="50277"/>
                <a:ext cx="1590114" cy="1315322"/>
              </a:xfrm>
              <a:prstGeom prst="roundRect">
                <a:avLst>
                  <a:gd name="adj" fmla="val 765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6"/>
              <a:srcRect b="81104"/>
              <a:stretch/>
            </p:blipFill>
            <p:spPr>
              <a:xfrm>
                <a:off x="4586579" y="86766"/>
                <a:ext cx="1328172" cy="250968"/>
              </a:xfrm>
              <a:prstGeom prst="rect">
                <a:avLst/>
              </a:prstGeom>
            </p:spPr>
          </p:pic>
          <p:graphicFrame>
            <p:nvGraphicFramePr>
              <p:cNvPr id="31" name="Объект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6707723"/>
                  </p:ext>
                </p:extLst>
              </p:nvPr>
            </p:nvGraphicFramePr>
            <p:xfrm>
              <a:off x="4646190" y="345131"/>
              <a:ext cx="1209292" cy="9876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6" r:id="rId7" imgW="3187080" imgH="2603160" progId="">
                      <p:embed/>
                    </p:oleObj>
                  </mc:Choice>
                  <mc:Fallback>
                    <p:oleObj r:id="rId7" imgW="3187080" imgH="260316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646190" y="345131"/>
                            <a:ext cx="1209292" cy="98766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" name="Прямоугольник 1"/>
          <p:cNvSpPr/>
          <p:nvPr/>
        </p:nvSpPr>
        <p:spPr>
          <a:xfrm>
            <a:off x="323528" y="4221088"/>
            <a:ext cx="6048672" cy="1938992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4000" dirty="0">
                <a:solidFill>
                  <a:schemeClr val="bg1"/>
                </a:solidFill>
                <a:latin typeface="Helios-Cond-Light" panose="020B7200000000000000" pitchFamily="34" charset="0"/>
              </a:rPr>
              <a:t>«Центральный детский магазин на Лубянке» в Москве после семи лет реконструкции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27942" y="403985"/>
            <a:ext cx="3220122" cy="675226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600" dirty="0" smtClean="0">
                <a:solidFill>
                  <a:prstClr val="white"/>
                </a:solidFill>
              </a:rPr>
              <a:t>«Галс-Девелопмент»</a:t>
            </a:r>
            <a:endParaRPr lang="ru-RU" alt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6171</TotalTime>
  <Words>1356</Words>
  <Application>Microsoft Office PowerPoint</Application>
  <PresentationFormat>Экран (4:3)</PresentationFormat>
  <Paragraphs>817</Paragraphs>
  <Slides>19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Helios-Cond-Light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Мачерет Марина</cp:lastModifiedBy>
  <cp:revision>486</cp:revision>
  <dcterms:created xsi:type="dcterms:W3CDTF">2011-01-18T07:30:28Z</dcterms:created>
  <dcterms:modified xsi:type="dcterms:W3CDTF">2016-03-21T19:33:38Z</dcterms:modified>
</cp:coreProperties>
</file>