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56" r:id="rId2"/>
    <p:sldId id="325" r:id="rId3"/>
    <p:sldId id="326" r:id="rId4"/>
  </p:sldIdLst>
  <p:sldSz cx="9144000" cy="6858000" type="screen4x3"/>
  <p:notesSz cx="6662738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F2F3"/>
    <a:srgbClr val="003E50"/>
    <a:srgbClr val="CAD8D8"/>
    <a:srgbClr val="ECF1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70" autoAdjust="0"/>
    <p:restoredTop sz="97070" autoAdjust="0"/>
  </p:normalViewPr>
  <p:slideViewPr>
    <p:cSldViewPr>
      <p:cViewPr varScale="1">
        <p:scale>
          <a:sx n="113" d="100"/>
          <a:sy n="113" d="100"/>
        </p:scale>
        <p:origin x="127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6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3488" y="0"/>
            <a:ext cx="28876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74F9FA7-95E2-4897-ABE1-939B3FE6C3A1}" type="datetimeFigureOut">
              <a:rPr lang="ru-RU"/>
              <a:pPr>
                <a:defRPr/>
              </a:pPr>
              <a:t>27.04.2016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50900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750" y="4714875"/>
            <a:ext cx="5329238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8876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3488" y="9428163"/>
            <a:ext cx="2887662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15B4C52-8540-4CBD-B2DB-0D3DE94C875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34944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BFD400-4A41-43D8-9E9C-7A979BCB8D92}" type="datetime1">
              <a:rPr lang="ru-RU"/>
              <a:pPr>
                <a:defRPr/>
              </a:pPr>
              <a:t>27.04.2016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www.MLG.ru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C537D5-3E49-40F2-B7C2-DABC5CF3EB5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1608B-3621-49C1-86CA-F6899BB0B944}" type="datetime1">
              <a:rPr lang="ru-RU"/>
              <a:pPr>
                <a:defRPr/>
              </a:pPr>
              <a:t>27.04.2016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www.MLG.ru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B0848-54C0-4139-9BF0-696C607C095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E441C4-6CBD-4182-B16C-E75A2F0B2224}" type="datetime1">
              <a:rPr lang="ru-RU"/>
              <a:pPr>
                <a:defRPr/>
              </a:pPr>
              <a:t>27.04.2016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www.MLG.ru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FD44F-51F0-468F-889C-0346C34C733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76AA6-DB24-4113-B8B3-F842C45C8DBC}" type="datetime1">
              <a:rPr lang="ru-RU"/>
              <a:pPr>
                <a:defRPr/>
              </a:pPr>
              <a:t>27.04.2016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www.MLG.ru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D3FC4-519F-4E71-B678-BD1BF28D84F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D7E14B-1827-4E6B-8AF7-466A72212ACE}" type="datetime1">
              <a:rPr lang="ru-RU"/>
              <a:pPr>
                <a:defRPr/>
              </a:pPr>
              <a:t>27.04.2016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www.MLG.ru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369F89-4627-494C-88F7-551FCC1E9E6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62ABB-069D-4A71-B477-E51F5D9254BD}" type="datetime1">
              <a:rPr lang="ru-RU"/>
              <a:pPr>
                <a:defRPr/>
              </a:pPr>
              <a:t>27.04.2016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www.MLG.ru</a:t>
            </a: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E057F8-0987-4195-ADFD-D5C4E1DE59A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C3686-4AC7-41C3-A96F-152744AD1CE9}" type="datetime1">
              <a:rPr lang="ru-RU"/>
              <a:pPr>
                <a:defRPr/>
              </a:pPr>
              <a:t>27.04.2016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www.MLG.ru</a:t>
            </a: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07848-85B8-4CA9-9888-A5916C83A1D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09B63-419C-4CA9-9362-60B865A26C94}" type="datetime1">
              <a:rPr lang="ru-RU"/>
              <a:pPr>
                <a:defRPr/>
              </a:pPr>
              <a:t>27.04.2016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www.MLG.ru</a:t>
            </a: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6DDF91-9EDE-4D2F-B989-8F70C9278D9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98BF6-DB94-4661-9086-93EC40230778}" type="datetime1">
              <a:rPr lang="ru-RU"/>
              <a:pPr>
                <a:defRPr/>
              </a:pPr>
              <a:t>27.04.2016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www.MLG.ru</a:t>
            </a: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73E064-C378-49C1-ADAD-E1B2F03CB89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501A5-B2FF-4A28-A5CC-1BF2B9265DD0}" type="datetime1">
              <a:rPr lang="ru-RU"/>
              <a:pPr>
                <a:defRPr/>
              </a:pPr>
              <a:t>27.04.2016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www.MLG.ru</a:t>
            </a: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A6842F-15FA-486B-B35E-3CF60A63D31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061D5-3EA8-4403-85D5-E90AF6B64A4F}" type="datetime1">
              <a:rPr lang="ru-RU"/>
              <a:pPr>
                <a:defRPr/>
              </a:pPr>
              <a:t>27.04.2016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www.MLG.ru</a:t>
            </a: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8EC8B-9F61-49B9-9951-E472FAD02F8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4E28952-C071-495A-940C-13632FE713FB}" type="datetime1">
              <a:rPr lang="ru-RU"/>
              <a:pPr>
                <a:defRPr/>
              </a:pPr>
              <a:t>27.04.2016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www.MLG.ru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53E9C80-9CC3-4327-9CCF-CC5D88A93B3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5.png"/><Relationship Id="rId7" Type="http://schemas.openxmlformats.org/officeDocument/2006/relationships/image" Target="../media/image12.jpeg"/><Relationship Id="rId12" Type="http://schemas.openxmlformats.org/officeDocument/2006/relationships/image" Target="../media/image1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7.png"/><Relationship Id="rId10" Type="http://schemas.openxmlformats.org/officeDocument/2006/relationships/image" Target="../media/image15.gif"/><Relationship Id="rId4" Type="http://schemas.openxmlformats.org/officeDocument/2006/relationships/image" Target="../media/image6.png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296" y="337586"/>
            <a:ext cx="2571177" cy="2035411"/>
          </a:xfrm>
          <a:prstGeom prst="rect">
            <a:avLst/>
          </a:prstGeom>
        </p:spPr>
      </p:pic>
      <p:pic>
        <p:nvPicPr>
          <p:cNvPr id="1026" name="Picture 2" descr="https://scontent.xx.fbcdn.net/hphotos-xat1/t31.0-8/10481654_650243238377298_1521566642795324664_o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97"/>
          <a:stretch/>
        </p:blipFill>
        <p:spPr bwMode="auto">
          <a:xfrm>
            <a:off x="0" y="-79462"/>
            <a:ext cx="9180512" cy="6937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Прямоугольник 72"/>
          <p:cNvSpPr/>
          <p:nvPr/>
        </p:nvSpPr>
        <p:spPr>
          <a:xfrm>
            <a:off x="-17040" y="-79461"/>
            <a:ext cx="9180512" cy="2643188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924843" y="3075111"/>
            <a:ext cx="5591373" cy="587667"/>
          </a:xfrm>
          <a:prstGeom prst="rect">
            <a:avLst/>
          </a:prstGeom>
          <a:solidFill>
            <a:schemeClr val="tx1">
              <a:lumMod val="50000"/>
              <a:lumOff val="5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800" dirty="0" smtClean="0"/>
              <a:t>ИНФОПОВОД ГОДА.</a:t>
            </a:r>
            <a:endParaRPr lang="ru-RU" sz="4800" dirty="0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5708" y="-779"/>
            <a:ext cx="1839268" cy="1839268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4351704" y="1659794"/>
            <a:ext cx="428522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27 апреля 2016</a:t>
            </a:r>
          </a:p>
          <a:p>
            <a:r>
              <a:rPr 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Ресторан </a:t>
            </a:r>
            <a:r>
              <a:rPr lang="ru-RU" sz="16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Terrine</a:t>
            </a:r>
            <a:r>
              <a:rPr lang="ru-RU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, Москва</a:t>
            </a:r>
            <a:r>
              <a:rPr 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, Зубовский бульвар, </a:t>
            </a:r>
            <a:r>
              <a:rPr lang="ru-RU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4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27584" y="543606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9493" y="438524"/>
            <a:ext cx="2191411" cy="1806045"/>
          </a:xfrm>
          <a:prstGeom prst="rect">
            <a:avLst/>
          </a:prstGeom>
        </p:spPr>
      </p:pic>
      <p:sp>
        <p:nvSpPr>
          <p:cNvPr id="22" name="Прямоугольник 21"/>
          <p:cNvSpPr/>
          <p:nvPr/>
        </p:nvSpPr>
        <p:spPr>
          <a:xfrm>
            <a:off x="928425" y="3717032"/>
            <a:ext cx="2072479" cy="587667"/>
          </a:xfrm>
          <a:prstGeom prst="rect">
            <a:avLst/>
          </a:prstGeom>
          <a:solidFill>
            <a:schemeClr val="tx1">
              <a:lumMod val="50000"/>
              <a:lumOff val="5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800" dirty="0" smtClean="0"/>
              <a:t>БАНКИ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Группа 19"/>
          <p:cNvGrpSpPr/>
          <p:nvPr/>
        </p:nvGrpSpPr>
        <p:grpSpPr>
          <a:xfrm>
            <a:off x="-1551" y="2249"/>
            <a:ext cx="9145021" cy="1474068"/>
            <a:chOff x="-1551" y="2249"/>
            <a:chExt cx="9145021" cy="1474068"/>
          </a:xfrm>
        </p:grpSpPr>
        <p:grpSp>
          <p:nvGrpSpPr>
            <p:cNvPr id="21" name="Группа 20"/>
            <p:cNvGrpSpPr/>
            <p:nvPr/>
          </p:nvGrpSpPr>
          <p:grpSpPr>
            <a:xfrm>
              <a:off x="-1551" y="2249"/>
              <a:ext cx="9145021" cy="1474068"/>
              <a:chOff x="-1551" y="2249"/>
              <a:chExt cx="9145021" cy="1474068"/>
            </a:xfrm>
          </p:grpSpPr>
          <p:pic>
            <p:nvPicPr>
              <p:cNvPr id="23" name="Picture 2" descr="https://scontent.xx.fbcdn.net/hphotos-xat1/t31.0-8/10481654_650243238377298_1521566642795324664_o.jpg"/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7197" t="41163" b="37987"/>
              <a:stretch/>
            </p:blipFill>
            <p:spPr bwMode="auto">
              <a:xfrm>
                <a:off x="-1551" y="2249"/>
                <a:ext cx="9145021" cy="147406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25" name="Группа 24"/>
              <p:cNvGrpSpPr/>
              <p:nvPr/>
            </p:nvGrpSpPr>
            <p:grpSpPr>
              <a:xfrm>
                <a:off x="163131" y="73155"/>
                <a:ext cx="1590114" cy="1315322"/>
                <a:chOff x="163131" y="73155"/>
                <a:chExt cx="1590114" cy="1315322"/>
              </a:xfrm>
            </p:grpSpPr>
            <p:sp>
              <p:nvSpPr>
                <p:cNvPr id="27" name="Скругленный прямоугольник 26"/>
                <p:cNvSpPr/>
                <p:nvPr/>
              </p:nvSpPr>
              <p:spPr>
                <a:xfrm>
                  <a:off x="163131" y="73155"/>
                  <a:ext cx="1590114" cy="1315322"/>
                </a:xfrm>
                <a:prstGeom prst="roundRect">
                  <a:avLst>
                    <a:gd name="adj" fmla="val 7655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pic>
              <p:nvPicPr>
                <p:cNvPr id="28" name="Рисунок 27"/>
                <p:cNvPicPr>
                  <a:picLocks noChangeAspect="1"/>
                </p:cNvPicPr>
                <p:nvPr/>
              </p:nvPicPr>
              <p:blipFill rotWithShape="1">
                <a:blip r:embed="rId3"/>
                <a:srcRect l="38087" t="526" b="81104"/>
                <a:stretch/>
              </p:blipFill>
              <p:spPr>
                <a:xfrm>
                  <a:off x="537613" y="87870"/>
                  <a:ext cx="822314" cy="243980"/>
                </a:xfrm>
                <a:prstGeom prst="rect">
                  <a:avLst/>
                </a:prstGeom>
              </p:spPr>
            </p:pic>
          </p:grpSp>
          <p:pic>
            <p:nvPicPr>
              <p:cNvPr id="26" name="Рисунок 25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53201" y="314916"/>
                <a:ext cx="1269795" cy="1040981"/>
              </a:xfrm>
              <a:prstGeom prst="rect">
                <a:avLst/>
              </a:prstGeom>
            </p:spPr>
          </p:pic>
        </p:grpSp>
        <p:pic>
          <p:nvPicPr>
            <p:cNvPr id="22" name="Рисунок 21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52150" y="294509"/>
              <a:ext cx="1270846" cy="1048325"/>
            </a:xfrm>
            <a:prstGeom prst="rect">
              <a:avLst/>
            </a:prstGeom>
          </p:spPr>
        </p:pic>
      </p:grpSp>
      <p:sp>
        <p:nvSpPr>
          <p:cNvPr id="2" name="TextBox 1"/>
          <p:cNvSpPr txBox="1"/>
          <p:nvPr/>
        </p:nvSpPr>
        <p:spPr>
          <a:xfrm>
            <a:off x="352150" y="1682956"/>
            <a:ext cx="853191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Московский </a:t>
            </a:r>
            <a:r>
              <a:rPr lang="ru-RU" sz="2000" dirty="0" smtClean="0"/>
              <a:t>хоккейный комплекс на территории ЗИЛа «</a:t>
            </a:r>
            <a:r>
              <a:rPr lang="ru-RU" sz="2000" b="1" dirty="0" smtClean="0"/>
              <a:t>Арена Легенд</a:t>
            </a:r>
            <a:r>
              <a:rPr lang="ru-RU" sz="2000" dirty="0" smtClean="0"/>
              <a:t>» </a:t>
            </a:r>
            <a:r>
              <a:rPr lang="ru-RU" sz="2000" dirty="0"/>
              <a:t>получил название </a:t>
            </a:r>
            <a:r>
              <a:rPr lang="ru-RU" sz="2000" dirty="0" smtClean="0"/>
              <a:t>«</a:t>
            </a:r>
            <a:r>
              <a:rPr lang="ru-RU" sz="2000" b="1" dirty="0" smtClean="0"/>
              <a:t>ВТБ</a:t>
            </a:r>
            <a:r>
              <a:rPr lang="ru-RU" sz="2000" dirty="0"/>
              <a:t> </a:t>
            </a:r>
            <a:r>
              <a:rPr lang="ru-RU" sz="2000" b="1" dirty="0"/>
              <a:t>Ледовый </a:t>
            </a:r>
            <a:r>
              <a:rPr lang="ru-RU" sz="2000" b="1" dirty="0" smtClean="0"/>
              <a:t>дворец</a:t>
            </a:r>
            <a:r>
              <a:rPr lang="ru-RU" sz="2000" dirty="0" smtClean="0"/>
              <a:t>».</a:t>
            </a:r>
          </a:p>
          <a:p>
            <a:endParaRPr lang="ru-RU" sz="2000" dirty="0" smtClean="0">
              <a:latin typeface="+mn-lt"/>
            </a:endParaRPr>
          </a:p>
          <a:p>
            <a:pPr marL="1200150" lvl="2" indent="-285750" defTabSz="808038">
              <a:buFont typeface="Arial" panose="020B0604020202020204" pitchFamily="34" charset="0"/>
              <a:buChar char="•"/>
              <a:tabLst>
                <a:tab pos="7264400" algn="l"/>
              </a:tabLst>
            </a:pPr>
            <a:endParaRPr lang="ru-RU" sz="2000" dirty="0" smtClean="0">
              <a:latin typeface="+mn-lt"/>
            </a:endParaRPr>
          </a:p>
          <a:p>
            <a:pPr marL="1200150" lvl="2" indent="-285750" defTabSz="808038">
              <a:buFont typeface="Arial" panose="020B0604020202020204" pitchFamily="34" charset="0"/>
              <a:buChar char="•"/>
              <a:tabLst>
                <a:tab pos="7264400" algn="l"/>
              </a:tabLst>
            </a:pPr>
            <a:endParaRPr lang="ru-RU" sz="2000" b="1" dirty="0" smtClean="0">
              <a:latin typeface="+mn-lt"/>
            </a:endParaRPr>
          </a:p>
          <a:p>
            <a:pPr marL="1200150" lvl="2" indent="-285750" defTabSz="808038">
              <a:buFont typeface="Arial" panose="020B0604020202020204" pitchFamily="34" charset="0"/>
              <a:buChar char="•"/>
              <a:tabLst>
                <a:tab pos="7264400" algn="l"/>
              </a:tabLst>
            </a:pPr>
            <a:endParaRPr lang="ru-RU" sz="2000" dirty="0" smtClean="0">
              <a:latin typeface="+mn-lt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927942" y="403985"/>
            <a:ext cx="5236346" cy="675226"/>
          </a:xfrm>
          <a:prstGeom prst="rect">
            <a:avLst/>
          </a:prstGeom>
          <a:solidFill>
            <a:schemeClr val="tx1">
              <a:lumMod val="50000"/>
              <a:lumOff val="5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altLang="ru-RU" sz="3000" cap="all" dirty="0" smtClean="0">
                <a:solidFill>
                  <a:prstClr val="white"/>
                </a:solidFill>
              </a:rPr>
              <a:t>ВТБ: «ВТБ ЛЕДОВЫЙ ДВОРЕЦ»</a:t>
            </a:r>
            <a:endParaRPr lang="ru-RU" altLang="ru-RU" sz="3000" cap="all" dirty="0">
              <a:solidFill>
                <a:prstClr val="white"/>
              </a:solidFill>
            </a:endParaRPr>
          </a:p>
        </p:txBody>
      </p:sp>
      <p:pic>
        <p:nvPicPr>
          <p:cNvPr id="4112" name="Picture 16" descr="http://riarealty.ru/images/40596/56/405965674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58732"/>
            <a:ext cx="5034558" cy="3498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4" name="Picture 18" descr="http://dmitrovets.ru/upload/resize_cache/iblock/ce7/300_0_1/ce77c0b34fdcff8fcf049e1d6ac597f9.jpe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2653692"/>
            <a:ext cx="2951916" cy="1961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8" name="Picture 22" descr="http://cs628117.vk.me/v628117009/296cf/VG59_D07sVI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4841178"/>
            <a:ext cx="2998705" cy="1315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838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Группа 19"/>
          <p:cNvGrpSpPr/>
          <p:nvPr/>
        </p:nvGrpSpPr>
        <p:grpSpPr>
          <a:xfrm>
            <a:off x="-1551" y="2249"/>
            <a:ext cx="9145021" cy="1474068"/>
            <a:chOff x="-1551" y="2249"/>
            <a:chExt cx="9145021" cy="1474068"/>
          </a:xfrm>
        </p:grpSpPr>
        <p:grpSp>
          <p:nvGrpSpPr>
            <p:cNvPr id="21" name="Группа 20"/>
            <p:cNvGrpSpPr/>
            <p:nvPr/>
          </p:nvGrpSpPr>
          <p:grpSpPr>
            <a:xfrm>
              <a:off x="-1551" y="2249"/>
              <a:ext cx="9145021" cy="1474068"/>
              <a:chOff x="-1551" y="2249"/>
              <a:chExt cx="9145021" cy="1474068"/>
            </a:xfrm>
          </p:grpSpPr>
          <p:pic>
            <p:nvPicPr>
              <p:cNvPr id="23" name="Picture 2" descr="https://scontent.xx.fbcdn.net/hphotos-xat1/t31.0-8/10481654_650243238377298_1521566642795324664_o.jpg"/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7197" t="41163" b="37987"/>
              <a:stretch/>
            </p:blipFill>
            <p:spPr bwMode="auto">
              <a:xfrm>
                <a:off x="-1551" y="2249"/>
                <a:ext cx="9145021" cy="147406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25" name="Группа 24"/>
              <p:cNvGrpSpPr/>
              <p:nvPr/>
            </p:nvGrpSpPr>
            <p:grpSpPr>
              <a:xfrm>
                <a:off x="163131" y="73155"/>
                <a:ext cx="1590114" cy="1315322"/>
                <a:chOff x="163131" y="73155"/>
                <a:chExt cx="1590114" cy="1315322"/>
              </a:xfrm>
            </p:grpSpPr>
            <p:sp>
              <p:nvSpPr>
                <p:cNvPr id="27" name="Скругленный прямоугольник 26"/>
                <p:cNvSpPr/>
                <p:nvPr/>
              </p:nvSpPr>
              <p:spPr>
                <a:xfrm>
                  <a:off x="163131" y="73155"/>
                  <a:ext cx="1590114" cy="1315322"/>
                </a:xfrm>
                <a:prstGeom prst="roundRect">
                  <a:avLst>
                    <a:gd name="adj" fmla="val 7655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pic>
              <p:nvPicPr>
                <p:cNvPr id="28" name="Рисунок 27"/>
                <p:cNvPicPr>
                  <a:picLocks noChangeAspect="1"/>
                </p:cNvPicPr>
                <p:nvPr/>
              </p:nvPicPr>
              <p:blipFill rotWithShape="1">
                <a:blip r:embed="rId3"/>
                <a:srcRect l="38087" t="526" b="81104"/>
                <a:stretch/>
              </p:blipFill>
              <p:spPr>
                <a:xfrm>
                  <a:off x="537613" y="87870"/>
                  <a:ext cx="822314" cy="243980"/>
                </a:xfrm>
                <a:prstGeom prst="rect">
                  <a:avLst/>
                </a:prstGeom>
              </p:spPr>
            </p:pic>
          </p:grpSp>
          <p:pic>
            <p:nvPicPr>
              <p:cNvPr id="26" name="Рисунок 25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53201" y="314916"/>
                <a:ext cx="1269795" cy="1040981"/>
              </a:xfrm>
              <a:prstGeom prst="rect">
                <a:avLst/>
              </a:prstGeom>
            </p:spPr>
          </p:pic>
        </p:grpSp>
        <p:pic>
          <p:nvPicPr>
            <p:cNvPr id="22" name="Рисунок 21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52150" y="294509"/>
              <a:ext cx="1270846" cy="1048325"/>
            </a:xfrm>
            <a:prstGeom prst="rect">
              <a:avLst/>
            </a:prstGeom>
          </p:spPr>
        </p:pic>
      </p:grpSp>
      <p:sp>
        <p:nvSpPr>
          <p:cNvPr id="2" name="TextBox 1"/>
          <p:cNvSpPr txBox="1"/>
          <p:nvPr/>
        </p:nvSpPr>
        <p:spPr>
          <a:xfrm>
            <a:off x="352150" y="1682956"/>
            <a:ext cx="853191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 defTabSz="808038">
              <a:buFont typeface="Arial" panose="020B0604020202020204" pitchFamily="34" charset="0"/>
              <a:buChar char="•"/>
              <a:tabLst>
                <a:tab pos="7264400" algn="l"/>
              </a:tabLst>
            </a:pPr>
            <a:r>
              <a:rPr lang="ru-RU" sz="2000" dirty="0" smtClean="0">
                <a:latin typeface="+mn-lt"/>
              </a:rPr>
              <a:t>Открытие</a:t>
            </a:r>
            <a:r>
              <a:rPr lang="ru-RU" sz="2000" b="1" dirty="0" smtClean="0">
                <a:latin typeface="+mn-lt"/>
              </a:rPr>
              <a:t> </a:t>
            </a:r>
            <a:r>
              <a:rPr lang="ru-RU" sz="2000" dirty="0" smtClean="0">
                <a:latin typeface="+mn-lt"/>
              </a:rPr>
              <a:t>26 апреля 2015 на территории спортивно-развлекательного квартала Москвы «Парк легенд», м. Автозаводская</a:t>
            </a:r>
          </a:p>
          <a:p>
            <a:pPr marL="742950" lvl="1" indent="-285750" defTabSz="808038">
              <a:buFont typeface="Arial" panose="020B0604020202020204" pitchFamily="34" charset="0"/>
              <a:buChar char="•"/>
              <a:tabLst>
                <a:tab pos="7264400" algn="l"/>
              </a:tabLst>
            </a:pPr>
            <a:r>
              <a:rPr lang="ru-RU" sz="2000" dirty="0" smtClean="0">
                <a:latin typeface="+mn-lt"/>
              </a:rPr>
              <a:t>Домашняя арена ХК «Динамо»</a:t>
            </a:r>
          </a:p>
          <a:p>
            <a:pPr marL="742950" lvl="1" indent="-285750" defTabSz="808038">
              <a:buFont typeface="Arial" panose="020B0604020202020204" pitchFamily="34" charset="0"/>
              <a:buChar char="•"/>
              <a:tabLst>
                <a:tab pos="7264400" algn="l"/>
              </a:tabLst>
            </a:pPr>
            <a:r>
              <a:rPr lang="ru-RU" sz="2000" b="1" dirty="0" smtClean="0">
                <a:latin typeface="+mn-lt"/>
              </a:rPr>
              <a:t>145 </a:t>
            </a:r>
            <a:r>
              <a:rPr lang="ru-RU" sz="2000" dirty="0" smtClean="0">
                <a:latin typeface="+mn-lt"/>
              </a:rPr>
              <a:t>упоминаний в СМИ о </a:t>
            </a:r>
            <a:r>
              <a:rPr lang="ru-RU" sz="2000" dirty="0" err="1" smtClean="0">
                <a:latin typeface="+mn-lt"/>
              </a:rPr>
              <a:t>ребрендинге</a:t>
            </a:r>
            <a:r>
              <a:rPr lang="ru-RU" sz="2000" dirty="0" smtClean="0">
                <a:latin typeface="+mn-lt"/>
              </a:rPr>
              <a:t> в апреле 2015</a:t>
            </a:r>
          </a:p>
          <a:p>
            <a:pPr marL="742950" lvl="1" indent="-285750" defTabSz="808038">
              <a:buFont typeface="Arial" panose="020B0604020202020204" pitchFamily="34" charset="0"/>
              <a:buChar char="•"/>
              <a:tabLst>
                <a:tab pos="7264400" algn="l"/>
              </a:tabLst>
            </a:pPr>
            <a:r>
              <a:rPr lang="ru-RU" sz="2000" b="1" dirty="0" smtClean="0">
                <a:latin typeface="+mn-lt"/>
              </a:rPr>
              <a:t>2298</a:t>
            </a:r>
            <a:r>
              <a:rPr lang="ru-RU" sz="2000" dirty="0" smtClean="0">
                <a:latin typeface="+mn-lt"/>
              </a:rPr>
              <a:t> упоминаний ВТБ за год</a:t>
            </a:r>
          </a:p>
          <a:p>
            <a:pPr marL="742950" lvl="1" indent="-285750" defTabSz="808038">
              <a:buFont typeface="Arial" panose="020B0604020202020204" pitchFamily="34" charset="0"/>
              <a:buChar char="•"/>
              <a:tabLst>
                <a:tab pos="7264400" algn="l"/>
              </a:tabLst>
            </a:pPr>
            <a:r>
              <a:rPr lang="ru-RU" sz="2000" b="1" dirty="0" smtClean="0">
                <a:latin typeface="+mn-lt"/>
              </a:rPr>
              <a:t>6541,94</a:t>
            </a:r>
            <a:r>
              <a:rPr lang="ru-RU" sz="2000" dirty="0" smtClean="0">
                <a:latin typeface="+mn-lt"/>
              </a:rPr>
              <a:t> МедиаИндекс за год</a:t>
            </a:r>
          </a:p>
          <a:p>
            <a:pPr marL="742950" lvl="1" indent="-285750" defTabSz="808038">
              <a:buFont typeface="Arial" panose="020B0604020202020204" pitchFamily="34" charset="0"/>
              <a:buChar char="•"/>
              <a:tabLst>
                <a:tab pos="7264400" algn="l"/>
              </a:tabLst>
            </a:pPr>
            <a:endParaRPr lang="ru-RU" sz="2000" dirty="0" smtClean="0">
              <a:latin typeface="+mn-lt"/>
            </a:endParaRPr>
          </a:p>
          <a:p>
            <a:pPr marL="1200150" lvl="2" indent="-285750" defTabSz="808038">
              <a:buFont typeface="Arial" panose="020B0604020202020204" pitchFamily="34" charset="0"/>
              <a:buChar char="•"/>
              <a:tabLst>
                <a:tab pos="7264400" algn="l"/>
              </a:tabLst>
            </a:pPr>
            <a:endParaRPr lang="ru-RU" sz="2000" b="1" dirty="0" smtClean="0">
              <a:latin typeface="+mn-lt"/>
            </a:endParaRPr>
          </a:p>
          <a:p>
            <a:pPr marL="1200150" lvl="2" indent="-285750" defTabSz="808038">
              <a:buFont typeface="Arial" panose="020B0604020202020204" pitchFamily="34" charset="0"/>
              <a:buChar char="•"/>
              <a:tabLst>
                <a:tab pos="7264400" algn="l"/>
              </a:tabLst>
            </a:pPr>
            <a:endParaRPr lang="ru-RU" sz="2000" dirty="0" smtClean="0">
              <a:latin typeface="+mn-lt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927942" y="403985"/>
            <a:ext cx="5236346" cy="675226"/>
          </a:xfrm>
          <a:prstGeom prst="rect">
            <a:avLst/>
          </a:prstGeom>
          <a:solidFill>
            <a:schemeClr val="tx1">
              <a:lumMod val="50000"/>
              <a:lumOff val="5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altLang="ru-RU" sz="3000" cap="all" dirty="0" smtClean="0">
                <a:solidFill>
                  <a:prstClr val="white"/>
                </a:solidFill>
              </a:rPr>
              <a:t>ВТБ: «ВТБ ЛЕДОВЫЙ ДВОРЕЦ»</a:t>
            </a:r>
            <a:endParaRPr lang="ru-RU" altLang="ru-RU" sz="3000" cap="all" dirty="0">
              <a:solidFill>
                <a:prstClr val="white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75656" y="4564655"/>
            <a:ext cx="6174945" cy="2088232"/>
          </a:xfrm>
          <a:prstGeom prst="rect">
            <a:avLst/>
          </a:prstGeom>
        </p:spPr>
      </p:pic>
      <p:grpSp>
        <p:nvGrpSpPr>
          <p:cNvPr id="4" name="Группа 3"/>
          <p:cNvGrpSpPr/>
          <p:nvPr/>
        </p:nvGrpSpPr>
        <p:grpSpPr>
          <a:xfrm>
            <a:off x="537613" y="3659249"/>
            <a:ext cx="8257315" cy="877562"/>
            <a:chOff x="526938" y="2879949"/>
            <a:chExt cx="8257315" cy="877562"/>
          </a:xfrm>
        </p:grpSpPr>
        <p:pic>
          <p:nvPicPr>
            <p:cNvPr id="4098" name="Picture 2" descr="http://www.sostav.ru/app/public/images/news/2014/08/29/preview/11707_471x230.jpg"/>
            <p:cNvPicPr>
              <a:picLocks noChangeAspect="1" noChangeArrowheads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748" t="25064" r="62386" b="32205"/>
            <a:stretch/>
          </p:blipFill>
          <p:spPr bwMode="auto">
            <a:xfrm>
              <a:off x="526938" y="3060119"/>
              <a:ext cx="578003" cy="5780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02" name="Picture 6" descr="http://lhl-77.ru/images/news_logo/200_1453310942.jpg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85966" y="3195567"/>
              <a:ext cx="1462419" cy="3071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Рисунок 4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3145516" y="3162039"/>
              <a:ext cx="1726805" cy="421172"/>
            </a:xfrm>
            <a:prstGeom prst="rect">
              <a:avLst/>
            </a:prstGeom>
          </p:spPr>
        </p:pic>
        <p:pic>
          <p:nvPicPr>
            <p:cNvPr id="4108" name="Picture 12" descr="http://bizneswm.ucoz.ru/_nw/12/33599869.gif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75243" y="3122056"/>
              <a:ext cx="1440160" cy="4959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Рисунок 6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6571406" y="2879949"/>
              <a:ext cx="713838" cy="877562"/>
            </a:xfrm>
            <a:prstGeom prst="rect">
              <a:avLst/>
            </a:prstGeom>
          </p:spPr>
        </p:pic>
        <p:pic>
          <p:nvPicPr>
            <p:cNvPr id="4110" name="Picture 14" descr="http://android-phones.ru/wp-content/uploads/2011/06/gazeta-ru.png"/>
            <p:cNvPicPr>
              <a:picLocks noChangeAspect="1" noChangeArrowheads="1"/>
            </p:cNvPicPr>
            <p:nvPr/>
          </p:nvPicPr>
          <p:blipFill rotWithShape="1"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171" b="17944"/>
            <a:stretch/>
          </p:blipFill>
          <p:spPr bwMode="auto">
            <a:xfrm>
              <a:off x="7441247" y="3149628"/>
              <a:ext cx="1343006" cy="4320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" name="Прямоугольная выноска 5"/>
          <p:cNvSpPr/>
          <p:nvPr/>
        </p:nvSpPr>
        <p:spPr>
          <a:xfrm>
            <a:off x="1953031" y="4970538"/>
            <a:ext cx="1374758" cy="648072"/>
          </a:xfrm>
          <a:prstGeom prst="wedgeRectCallout">
            <a:avLst>
              <a:gd name="adj1" fmla="val 47529"/>
              <a:gd name="adj2" fmla="val 101693"/>
            </a:avLst>
          </a:prstGeom>
          <a:solidFill>
            <a:schemeClr val="bg1"/>
          </a:solidFill>
          <a:ln w="158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Открытие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24" name="Прямоугольная выноска 23"/>
          <p:cNvSpPr/>
          <p:nvPr/>
        </p:nvSpPr>
        <p:spPr>
          <a:xfrm>
            <a:off x="4673948" y="4751917"/>
            <a:ext cx="2248945" cy="655538"/>
          </a:xfrm>
          <a:prstGeom prst="wedgeRectCallout">
            <a:avLst>
              <a:gd name="adj1" fmla="val 68744"/>
              <a:gd name="adj2" fmla="val -20272"/>
            </a:avLst>
          </a:prstGeom>
          <a:solidFill>
            <a:schemeClr val="bg1"/>
          </a:solidFill>
          <a:ln w="158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Рой Джонс </a:t>
            </a:r>
            <a:r>
              <a:rPr lang="en-US" sz="1400" dirty="0" smtClean="0">
                <a:solidFill>
                  <a:schemeClr val="tx1"/>
                </a:solidFill>
              </a:rPr>
              <a:t>vs </a:t>
            </a:r>
            <a:r>
              <a:rPr lang="ru-RU" sz="1400" dirty="0" err="1">
                <a:solidFill>
                  <a:schemeClr val="tx1"/>
                </a:solidFill>
              </a:rPr>
              <a:t>Энцо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Маккаринелли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13743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20695</TotalTime>
  <Words>91</Words>
  <Application>Microsoft Office PowerPoint</Application>
  <PresentationFormat>Экран (4:3)</PresentationFormat>
  <Paragraphs>18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Мачерет Марина</cp:lastModifiedBy>
  <cp:revision>585</cp:revision>
  <dcterms:created xsi:type="dcterms:W3CDTF">2011-01-18T07:30:28Z</dcterms:created>
  <dcterms:modified xsi:type="dcterms:W3CDTF">2016-04-27T12:55:31Z</dcterms:modified>
</cp:coreProperties>
</file>