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5986" r:id="rId11"/>
  </p:sldMasterIdLst>
  <p:notesMasterIdLst>
    <p:notesMasterId r:id="rId32"/>
  </p:notesMasterIdLst>
  <p:handoutMasterIdLst>
    <p:handoutMasterId r:id="rId33"/>
  </p:handoutMasterIdLst>
  <p:sldIdLst>
    <p:sldId id="433" r:id="rId12"/>
    <p:sldId id="434" r:id="rId13"/>
    <p:sldId id="446" r:id="rId14"/>
    <p:sldId id="450" r:id="rId15"/>
    <p:sldId id="451" r:id="rId16"/>
    <p:sldId id="403" r:id="rId17"/>
    <p:sldId id="447" r:id="rId18"/>
    <p:sldId id="452" r:id="rId19"/>
    <p:sldId id="440" r:id="rId20"/>
    <p:sldId id="454" r:id="rId21"/>
    <p:sldId id="414" r:id="rId22"/>
    <p:sldId id="461" r:id="rId23"/>
    <p:sldId id="438" r:id="rId24"/>
    <p:sldId id="459" r:id="rId25"/>
    <p:sldId id="453" r:id="rId26"/>
    <p:sldId id="460" r:id="rId27"/>
    <p:sldId id="457" r:id="rId28"/>
    <p:sldId id="458" r:id="rId29"/>
    <p:sldId id="462" r:id="rId30"/>
    <p:sldId id="432" r:id="rId31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5pPr>
    <a:lvl6pPr marL="2286000" algn="l" defTabSz="914400" rtl="0" eaLnBrk="1" latinLnBrk="0" hangingPunct="1"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6pPr>
    <a:lvl7pPr marL="2743200" algn="l" defTabSz="914400" rtl="0" eaLnBrk="1" latinLnBrk="0" hangingPunct="1"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7pPr>
    <a:lvl8pPr marL="3200400" algn="l" defTabSz="914400" rtl="0" eaLnBrk="1" latinLnBrk="0" hangingPunct="1"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8pPr>
    <a:lvl9pPr marL="3657600" algn="l" defTabSz="914400" rtl="0" eaLnBrk="1" latinLnBrk="0" hangingPunct="1">
      <a:defRPr sz="1300" kern="1200">
        <a:solidFill>
          <a:schemeClr val="accent1"/>
        </a:solidFill>
        <a:latin typeface="Helvetica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80000"/>
    <a:srgbClr val="A50021"/>
    <a:srgbClr val="993300"/>
    <a:srgbClr val="800000"/>
    <a:srgbClr val="FF3300"/>
    <a:srgbClr val="3CD843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2" autoAdjust="0"/>
    <p:restoredTop sz="92831" autoAdjust="0"/>
  </p:normalViewPr>
  <p:slideViewPr>
    <p:cSldViewPr snapToGrid="0">
      <p:cViewPr>
        <p:scale>
          <a:sx n="100" d="100"/>
          <a:sy n="100" d="100"/>
        </p:scale>
        <p:origin x="-276" y="-72"/>
      </p:cViewPr>
      <p:guideLst>
        <p:guide orient="horz" pos="177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98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2DAB8CE-22C1-4852-9B25-721461105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F12A-2E6D-4662-8D52-DBA3FFADD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0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0D09D66E-5671-48C2-86CF-EE112B2C84A3}" type="slidenum">
              <a:rPr lang="en-US" sz="1200">
                <a:solidFill>
                  <a:schemeClr val="tx1"/>
                </a:solidFill>
                <a:latin typeface="Arial" pitchFamily="34" charset="0"/>
                <a:cs typeface="+mn-cs"/>
              </a:rPr>
              <a:pPr algn="r">
                <a:defRPr/>
              </a:pPr>
              <a:t>2</a:t>
            </a:fld>
            <a:endParaRPr lang="en-US" sz="120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DBBC4B-25AD-4DF5-BC74-3AC6F4D97F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2DF45C-B6A1-493F-B085-516815CD03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xfrm>
            <a:off x="677863" y="4716463"/>
            <a:ext cx="5441950" cy="4467225"/>
          </a:xfrm>
          <a:noFill/>
        </p:spPr>
        <p:txBody>
          <a:bodyPr lIns="89730" tIns="44865" rIns="89730" bIns="44865"/>
          <a:lstStyle/>
          <a:p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/>
            <a:fld id="{4528756B-98FD-4D01-87F3-BB75EA09D9EB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defTabSz="896938"/>
              <a:t>8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61C6B2-071C-48B1-81A9-80419C6002D8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F12A-2E6D-4662-8D52-DBA3FFADD5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AB3DF-11D3-4252-AC20-CF308A3DCB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DAC4-4C84-4450-B12D-BBECEAA34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6BF8-52A4-488C-A8E8-1C67AB2D5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E649-7D50-4F72-8BBC-0603C0B3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BE2C-05D3-47C8-A840-0EBE833C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New templates\Утв.шаблон\mts-presentation_rus_template_5%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468313" y="5976938"/>
            <a:ext cx="2768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200" smtClean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sz="1200" smtClean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4975225" y="593725"/>
            <a:ext cx="4346575" cy="639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200" smtClean="0">
              <a:solidFill>
                <a:srgbClr val="7F7F7F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defRPr/>
            </a:pPr>
            <a:endParaRPr lang="ru-RU" sz="1200" smtClean="0">
              <a:solidFill>
                <a:srgbClr val="7F7F7F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defRPr/>
            </a:pPr>
            <a:endParaRPr lang="ru-RU" sz="1200" smtClean="0">
              <a:solidFill>
                <a:srgbClr val="7F7F7F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 userDrawn="1"/>
        </p:nvSpPr>
        <p:spPr bwMode="auto">
          <a:xfrm>
            <a:off x="6432550" y="404813"/>
            <a:ext cx="27559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Helvetica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_____________________________________________</a:t>
            </a:r>
          </a:p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(место для проставления грифа конфидециальности)</a:t>
            </a:r>
          </a:p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ОАО «Мобильные ТелеСистемы», </a:t>
            </a:r>
            <a:endParaRPr lang="en-US" sz="800" smtClean="0">
              <a:solidFill>
                <a:srgbClr val="7F7F7F"/>
              </a:solidFill>
              <a:latin typeface="Arial" pitchFamily="34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г.</a:t>
            </a:r>
            <a:r>
              <a:rPr lang="en-US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ru-RU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Москва</a:t>
            </a:r>
            <a:r>
              <a:rPr lang="en-US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, </a:t>
            </a:r>
            <a:r>
              <a:rPr lang="ru-RU" sz="800" smtClean="0">
                <a:solidFill>
                  <a:srgbClr val="7F7F7F"/>
                </a:solidFill>
                <a:latin typeface="Arial" pitchFamily="34" charset="0"/>
                <a:ea typeface="ＭＳ Ｐゴシック" charset="-128"/>
              </a:rPr>
              <a:t>ул. Марксистская, д.4</a:t>
            </a:r>
            <a:endParaRPr lang="en-US" sz="800" smtClean="0">
              <a:solidFill>
                <a:srgbClr val="7F7F7F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2834"/>
            <a:ext cx="7739082" cy="1470025"/>
          </a:xfrm>
        </p:spPr>
        <p:txBody>
          <a:bodyPr>
            <a:normAutofit/>
          </a:bodyPr>
          <a:lstStyle>
            <a:lvl1pPr>
              <a:defRPr lang="en-US" sz="3800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AA91C8-0C01-4254-90EA-1B52D73D23B7}" type="datetime1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New templates\Утв.шаблон\mts-presentation_rus_template_5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703" y="1600204"/>
            <a:ext cx="4328747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0212E2-A6C2-4D8A-8B97-93D6E8C6E3D2}" type="datetime1">
              <a:rPr lang="ru-RU"/>
              <a:pPr>
                <a:defRPr/>
              </a:pPr>
              <a:t>22.11.2012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ea typeface="+mn-ea"/>
              </a:defRPr>
            </a:lvl1pPr>
          </a:lstStyle>
          <a:p>
            <a:pPr>
              <a:defRPr/>
            </a:pPr>
            <a:fld id="{DD5F4BB9-2948-43D6-992E-F9B583474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New templates\Утв.шаблон\mts-presentation_rus_template_5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703" y="1600204"/>
            <a:ext cx="4328747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1B181A6-A0E7-4E7C-9DB2-AD9B889A30AA}" type="datetime1">
              <a:rPr lang="ru-RU"/>
              <a:pPr>
                <a:defRPr/>
              </a:pPr>
              <a:t>22.11.2012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ea typeface="+mn-ea"/>
              </a:defRPr>
            </a:lvl1pPr>
          </a:lstStyle>
          <a:p>
            <a:pPr>
              <a:defRPr/>
            </a:pPr>
            <a:fld id="{EBAEA0A0-4D7B-4916-AA32-2DF9AE7E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New templates\Утв.шаблон\mts-presentation_rus_template_5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703" y="1600204"/>
            <a:ext cx="4328747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6EDD33-92EA-4009-BFBB-2E47718E3382}" type="datetime1">
              <a:rPr lang="ru-RU"/>
              <a:pPr>
                <a:defRPr/>
              </a:pPr>
              <a:t>22.11.2012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ea typeface="+mn-ea"/>
              </a:defRPr>
            </a:lvl1pPr>
          </a:lstStyle>
          <a:p>
            <a:pPr>
              <a:defRPr/>
            </a:pPr>
            <a:fld id="{FB18DDF7-4470-4763-A68D-E404F3084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New templates\Утв.шаблон\mts-presentation_rus_template_5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EB61A9-64B8-49F6-AA47-BAF82083F5E7}" type="datetime1">
              <a:rPr lang="ru-RU"/>
              <a:pPr>
                <a:defRPr/>
              </a:pPr>
              <a:t>22.11.2012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ts val="2200"/>
              </a:lnSpc>
              <a:defRPr>
                <a:ea typeface="+mn-ea"/>
              </a:defRPr>
            </a:lvl1pPr>
          </a:lstStyle>
          <a:p>
            <a:pPr>
              <a:defRPr/>
            </a:pPr>
            <a:fld id="{87DCDCF9-AADB-40DA-8F22-93E8FD67E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2369-8497-46EA-B7CF-5F2012A0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5577-C070-4FA7-832C-06DD841AF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9351-9F89-4DC8-B944-6CE1403A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0866-CE9D-450D-A441-1F4FB4B4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B187-3765-4331-8C80-9D0FD4494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AF27-55F5-4805-BD2C-D7C146197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8022-310E-453D-BEB1-71F69678B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CC76-007A-4F94-8825-D7B93541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76DA-0209-4B45-A800-CBACF4DC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D6D1-157E-4E18-95AE-11223EA53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E51A-A9AD-4FB2-9F13-DFD33F716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587B-3127-4FF4-88A6-B16565F09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0E99-5A14-4472-918A-78867881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9E4D-EAF8-481C-9BC5-1F80C357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C4CA-FC45-4ADE-923E-A6DB14251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53C7-A2B5-4D19-B885-C7060B089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EAD9-0112-4C25-8A47-6B2664D1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74FC-8E81-4701-A10F-A9CA3216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CEC3-663B-4607-BA44-70D52AB53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628A7-E08E-4508-85BE-A5E77DCAF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7E34-5AE5-47FE-A5AA-A061C13B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7582-0FE4-42C2-B124-9423CF24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54" y="552633"/>
            <a:ext cx="5587088" cy="1042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ABEF-A7E1-4E4D-ADDC-0F2E7DF54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54" y="552633"/>
            <a:ext cx="5587088" cy="1042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83654" y="1702586"/>
            <a:ext cx="8713850" cy="4516389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8900-B934-40B7-9C56-A6E2DFB71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54" y="552633"/>
            <a:ext cx="5587088" cy="1042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3AE8-6B21-4A59-9A12-6E936C802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A21B-4F0B-4990-9A28-8FC21B5BB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AEB8-DD50-4798-9B92-553AF310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A9A33-ACAB-4227-BDE1-45BC0E537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7E75F-9503-43A8-A923-47ABB930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39CA-C35F-41D1-88A9-59E50C4DE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A1CC-93C1-4FFB-B4B9-30D82B3F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6BCB-ECAA-4B28-8E4D-C9942D3F5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FFFF-7549-4662-A597-039AF7F29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6634-1509-40A6-A626-2C296DF92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F1CA-A950-4251-BEC1-5CE89272A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98F5-B404-49B6-A221-CA7DEB5E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54" y="552633"/>
            <a:ext cx="5587088" cy="1042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83654" y="1702586"/>
            <a:ext cx="8713850" cy="4516389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AE0F-3850-478D-91F0-1AA2B7FD9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6C9E-320D-460B-B900-452D454BF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FF18-5D71-4064-8A8D-E6D7F507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40CD-1F7D-4F5C-A2FF-47CA2ED67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8AF0-207B-48B6-AC97-629D8260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24A8-B546-4B69-8B87-588B52C5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0CBF-E0C2-4288-8CB2-71126A8F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96D4-2AD2-45FA-AA3D-F76D7AD22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026E-87D1-455C-A698-F5D6A6C2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32B1-08DD-433A-A06B-3A3E56E0F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4659-B3F9-4C08-B175-4AC20BA6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F6D4-24A7-4389-B9EB-4F2F0B64A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58FA-938F-4F98-B989-AF131B7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D568-B931-40B6-9307-E28B9E63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9B1B-6519-47D0-BE2C-42B1921B9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F6EA-5222-4715-9076-1EB72CC0D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4DD0-2345-4A17-8882-F837ADAD8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6C31-3A4F-4747-B2B2-367011012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063B-F921-4DA3-AB7C-9BDE9545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48FF-AAD5-4D20-B0D1-0EDF9242C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F6DFA-0A1F-489C-B260-E2BE4768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152A-BFB7-4488-A581-16C544FA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A581-94F0-4C74-A900-20EE61CE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C6FE-90DD-496F-A4E8-FC2EDB8D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1C84-5D23-4060-B293-1BFF6D91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BFF6-87C4-4194-B930-E0AB24A78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D532-E868-4ACD-9BA6-1370CC956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683F-396E-4E74-9E27-3A2862FC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4B7B3-D5E3-43B0-9C1F-7B91DF586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114A-E84B-46CD-88D1-877B7A632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1940-DF02-4F37-B379-5CABE0EE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15F6-5692-41BA-87F3-3C6167D70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E0A2-D2D8-476D-92AD-2650C2CF4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4BD4-0453-44D6-89DF-DA3EBC15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CC10-5C78-4F73-A798-2CF46B5E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0965-2D8C-4C1F-8018-FFEFD2AC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2D37-7485-45F5-B672-7D0EB071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547C-4538-467E-8BD6-5483C0391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67B0-313C-4656-9BC0-2F7D0604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03B6-8E6D-43DA-9A69-6A30FC73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823CB-5D8F-4858-AD4A-DAFC1291B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2593"/>
            <a:ext cx="3259404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463" y="272595"/>
            <a:ext cx="553856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978" y="1434463"/>
            <a:ext cx="3259404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3D9B-BC76-4D9E-8CD6-9FD5E5D5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085" y="4800898"/>
            <a:ext cx="5944571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085" y="612216"/>
            <a:ext cx="5944571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085" y="5366939"/>
            <a:ext cx="5944571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35DA-635F-4D8F-9786-9C4933C00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C47B-2F36-4A0B-A0B4-B7F9B8C4C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0256" y="552634"/>
            <a:ext cx="2177250" cy="5666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3655" y="552634"/>
            <a:ext cx="6381314" cy="5666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7FE0-AC58-48DE-9A07-E6C5FD304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467" y="2130092"/>
            <a:ext cx="8421071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48" y="3886300"/>
            <a:ext cx="6932907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D63E-2FFC-44EF-8BBB-EE5440EEB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1764-4F1F-4309-B170-94A86433F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5" y="4406163"/>
            <a:ext cx="8419453" cy="136296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905" y="2906162"/>
            <a:ext cx="8419453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99E3-4E2C-48AF-81C8-F0594F98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654" y="1702586"/>
            <a:ext cx="4278473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7415" y="1702586"/>
            <a:ext cx="4280091" cy="45163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4B63-56A7-4075-B17F-00B9F496A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78" y="274082"/>
            <a:ext cx="8916047" cy="11439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535754"/>
            <a:ext cx="4377146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977" y="2174780"/>
            <a:ext cx="4377146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535754"/>
            <a:ext cx="4378762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261" y="2174780"/>
            <a:ext cx="4378762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6766-3AE4-4B05-837F-93CFCA13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EA32D-41FF-4B13-8F14-B980B8D11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6452-3064-481B-AAB1-FD5F4FCFC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hibanova\Desktop\present\3PPT-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Documents and Settings\Shibanova\Desktop\present\3PPT-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228725" y="741363"/>
            <a:ext cx="3560763" cy="5715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00000"/>
              </a:lnSpc>
              <a:defRPr sz="8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  (место для проставления грифа конфиденциальности)  ОАО «Мобильные ТелеСистемы»,  г. Москва, ул. Марксистская, д.4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7" r:id="rId1"/>
    <p:sldLayoutId id="2147486618" r:id="rId2"/>
    <p:sldLayoutId id="2147486619" r:id="rId3"/>
    <p:sldLayoutId id="2147486620" r:id="rId4"/>
    <p:sldLayoutId id="2147486621" r:id="rId5"/>
    <p:sldLayoutId id="2147486622" r:id="rId6"/>
    <p:sldLayoutId id="2147486623" r:id="rId7"/>
    <p:sldLayoutId id="2147486624" r:id="rId8"/>
    <p:sldLayoutId id="2147486625" r:id="rId9"/>
    <p:sldLayoutId id="2147486626" r:id="rId10"/>
    <p:sldLayoutId id="2147486627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0" r:id="rId1"/>
    <p:sldLayoutId id="2147486721" r:id="rId2"/>
    <p:sldLayoutId id="2147486722" r:id="rId3"/>
    <p:sldLayoutId id="2147486723" r:id="rId4"/>
    <p:sldLayoutId id="2147486724" r:id="rId5"/>
    <p:sldLayoutId id="2147486725" r:id="rId6"/>
    <p:sldLayoutId id="2147486726" r:id="rId7"/>
    <p:sldLayoutId id="2147486727" r:id="rId8"/>
    <p:sldLayoutId id="2147486728" r:id="rId9"/>
    <p:sldLayoutId id="2147486729" r:id="rId10"/>
    <p:sldLayoutId id="2147486730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452938" y="106363"/>
            <a:ext cx="49990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1338" y="1600200"/>
            <a:ext cx="8901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28625" y="6215063"/>
            <a:ext cx="3286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8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6EDD21-02C3-4FAF-B3E1-0784796B622D}" type="datetime1">
              <a:rPr lang="ru-RU"/>
              <a:pPr>
                <a:defRPr/>
              </a:pPr>
              <a:t>22.11.2012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99300" y="62150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0954B1-D835-4DB4-A4AA-162F7D9D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1" r:id="rId1"/>
    <p:sldLayoutId id="2147486732" r:id="rId2"/>
    <p:sldLayoutId id="2147486733" r:id="rId3"/>
    <p:sldLayoutId id="2147486734" r:id="rId4"/>
    <p:sldLayoutId id="214748673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A8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9EBC5-E555-4EB3-98D2-CA9507A2E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</a:t>
            </a:r>
            <a:r>
              <a:rPr lang="ru-RU" i="1"/>
              <a:t>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  <p:pic>
        <p:nvPicPr>
          <p:cNvPr id="2055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28" r:id="rId1"/>
    <p:sldLayoutId id="2147486629" r:id="rId2"/>
    <p:sldLayoutId id="2147486630" r:id="rId3"/>
    <p:sldLayoutId id="2147486631" r:id="rId4"/>
    <p:sldLayoutId id="2147486632" r:id="rId5"/>
    <p:sldLayoutId id="2147486633" r:id="rId6"/>
    <p:sldLayoutId id="2147486634" r:id="rId7"/>
    <p:sldLayoutId id="2147486635" r:id="rId8"/>
    <p:sldLayoutId id="2147486636" r:id="rId9"/>
    <p:sldLayoutId id="2147486637" r:id="rId10"/>
    <p:sldLayoutId id="2147486638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5EFD3-D6FF-42EA-88E1-43694894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563938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9" r:id="rId1"/>
    <p:sldLayoutId id="2147486640" r:id="rId2"/>
    <p:sldLayoutId id="2147486641" r:id="rId3"/>
    <p:sldLayoutId id="2147486642" r:id="rId4"/>
    <p:sldLayoutId id="2147486643" r:id="rId5"/>
    <p:sldLayoutId id="2147486644" r:id="rId6"/>
    <p:sldLayoutId id="2147486645" r:id="rId7"/>
    <p:sldLayoutId id="2147486646" r:id="rId8"/>
    <p:sldLayoutId id="2147486647" r:id="rId9"/>
    <p:sldLayoutId id="2147486648" r:id="rId10"/>
    <p:sldLayoutId id="2147486649" r:id="rId11"/>
    <p:sldLayoutId id="2147486650" r:id="rId12"/>
    <p:sldLayoutId id="2147486651" r:id="rId13"/>
    <p:sldLayoutId id="2147486652" r:id="rId14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88A63-4265-4324-A044-2EE78F9AE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  <p:sldLayoutId id="2147486664" r:id="rId12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5FD99-0495-452A-A2A6-A80A8F019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5" r:id="rId1"/>
    <p:sldLayoutId id="2147486666" r:id="rId2"/>
    <p:sldLayoutId id="2147486667" r:id="rId3"/>
    <p:sldLayoutId id="2147486668" r:id="rId4"/>
    <p:sldLayoutId id="2147486669" r:id="rId5"/>
    <p:sldLayoutId id="2147486670" r:id="rId6"/>
    <p:sldLayoutId id="2147486671" r:id="rId7"/>
    <p:sldLayoutId id="2147486672" r:id="rId8"/>
    <p:sldLayoutId id="2147486673" r:id="rId9"/>
    <p:sldLayoutId id="2147486674" r:id="rId10"/>
    <p:sldLayoutId id="2147486675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F00C3-BA01-4456-9A48-B073B0F0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6" r:id="rId1"/>
    <p:sldLayoutId id="2147486677" r:id="rId2"/>
    <p:sldLayoutId id="2147486678" r:id="rId3"/>
    <p:sldLayoutId id="2147486679" r:id="rId4"/>
    <p:sldLayoutId id="2147486680" r:id="rId5"/>
    <p:sldLayoutId id="2147486681" r:id="rId6"/>
    <p:sldLayoutId id="2147486682" r:id="rId7"/>
    <p:sldLayoutId id="2147486683" r:id="rId8"/>
    <p:sldLayoutId id="2147486684" r:id="rId9"/>
    <p:sldLayoutId id="2147486685" r:id="rId10"/>
    <p:sldLayoutId id="2147486686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CCCC5-E221-4C7A-A4AC-1EF78C8E6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  <p:sldLayoutId id="2147486697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136F8-CB95-4D62-A96E-0F028981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8" r:id="rId1"/>
    <p:sldLayoutId id="2147486699" r:id="rId2"/>
    <p:sldLayoutId id="2147486700" r:id="rId3"/>
    <p:sldLayoutId id="2147486701" r:id="rId4"/>
    <p:sldLayoutId id="2147486702" r:id="rId5"/>
    <p:sldLayoutId id="2147486703" r:id="rId6"/>
    <p:sldLayoutId id="2147486704" r:id="rId7"/>
    <p:sldLayoutId id="2147486705" r:id="rId8"/>
    <p:sldLayoutId id="2147486706" r:id="rId9"/>
    <p:sldLayoutId id="2147486707" r:id="rId10"/>
    <p:sldLayoutId id="2147486708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C:\Documents and Settings\Shibanova\Desktop\present\3PPT-3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552450"/>
            <a:ext cx="55848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1800"/>
            <a:ext cx="8712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0125" y="6604000"/>
            <a:ext cx="577850" cy="1698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09F9F-A7AD-4886-AC05-17F44D9A2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8300" y="6288088"/>
            <a:ext cx="3694113" cy="56991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" i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_________________________________</a:t>
            </a:r>
          </a:p>
          <a:p>
            <a:pPr>
              <a:defRPr/>
            </a:pPr>
            <a:r>
              <a:rPr lang="ru-RU"/>
              <a:t> (место для проставления грифа конфиденциальности) </a:t>
            </a:r>
          </a:p>
          <a:p>
            <a:pPr>
              <a:defRPr/>
            </a:pPr>
            <a:r>
              <a:rPr lang="ru-RU"/>
              <a:t>ОАО «Мобильные ТелеСистемы»,</a:t>
            </a:r>
          </a:p>
          <a:p>
            <a:pPr>
              <a:defRPr/>
            </a:pPr>
            <a:r>
              <a:rPr lang="ru-RU"/>
              <a:t> г. Москва, ул. Марксистская, д.4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09" r:id="rId1"/>
    <p:sldLayoutId id="2147486710" r:id="rId2"/>
    <p:sldLayoutId id="2147486711" r:id="rId3"/>
    <p:sldLayoutId id="2147486712" r:id="rId4"/>
    <p:sldLayoutId id="2147486713" r:id="rId5"/>
    <p:sldLayoutId id="2147486714" r:id="rId6"/>
    <p:sldLayoutId id="2147486715" r:id="rId7"/>
    <p:sldLayoutId id="2147486716" r:id="rId8"/>
    <p:sldLayoutId id="2147486717" r:id="rId9"/>
    <p:sldLayoutId id="2147486718" r:id="rId10"/>
    <p:sldLayoutId id="2147486719" r:id="rId11"/>
  </p:sldLayoutIdLst>
  <p:hf hdr="0" ftr="0" dt="0"/>
  <p:txStyles>
    <p:titleStyle>
      <a:lvl1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66788" rtl="0" fontAlgn="base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61950" indent="-361950" algn="l" defTabSz="966788" rtl="0" eaLnBrk="0" fontAlgn="base" hangingPunct="0">
        <a:lnSpc>
          <a:spcPts val="2200"/>
        </a:lnSpc>
        <a:spcBef>
          <a:spcPts val="11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244475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1206500" indent="-241300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92275" indent="-3063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216150" indent="-344488" algn="l" defTabSz="966788" rtl="0" eaLnBrk="0" fontAlgn="base" hangingPunct="0">
        <a:lnSpc>
          <a:spcPts val="2200"/>
        </a:lnSpc>
        <a:spcBef>
          <a:spcPct val="0"/>
        </a:spcBef>
        <a:spcAft>
          <a:spcPct val="0"/>
        </a:spcAft>
        <a:buFont typeface="Helvetica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6733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31305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5877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4044950" indent="-344488" algn="l" defTabSz="966788" rtl="0" fontAlgn="base">
        <a:lnSpc>
          <a:spcPts val="2200"/>
        </a:lnSpc>
        <a:spcBef>
          <a:spcPct val="0"/>
        </a:spcBef>
        <a:spcAft>
          <a:spcPct val="0"/>
        </a:spcAft>
        <a:buFont typeface="Helvetica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://www.detionline.com/mts" TargetMode="External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59.png"/><Relationship Id="rId5" Type="http://schemas.openxmlformats.org/officeDocument/2006/relationships/hyperlink" Target="http://safety.mts.ru/" TargetMode="External"/><Relationship Id="rId4" Type="http://schemas.openxmlformats.org/officeDocument/2006/relationships/hyperlink" Target="http://www.facebook.com/detionline" TargetMode="External"/><Relationship Id="rId9" Type="http://schemas.openxmlformats.org/officeDocument/2006/relationships/hyperlink" Target="http://www.interneshka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gdb.ru/" TargetMode="Externa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38.png"/><Relationship Id="rId3" Type="http://schemas.openxmlformats.org/officeDocument/2006/relationships/image" Target="../media/image21.png"/><Relationship Id="rId21" Type="http://schemas.openxmlformats.org/officeDocument/2006/relationships/image" Target="../media/image34.png"/><Relationship Id="rId7" Type="http://schemas.openxmlformats.org/officeDocument/2006/relationships/image" Target="../media/image24.jpeg"/><Relationship Id="rId12" Type="http://schemas.openxmlformats.org/officeDocument/2006/relationships/hyperlink" Target="http://www.fid.su/" TargetMode="External"/><Relationship Id="rId17" Type="http://schemas.openxmlformats.org/officeDocument/2006/relationships/image" Target="../media/image31.png"/><Relationship Id="rId25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jpeg"/><Relationship Id="rId20" Type="http://schemas.openxmlformats.org/officeDocument/2006/relationships/hyperlink" Target="http://minsvyaz.ru/ru/" TargetMode="Externa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36.png"/><Relationship Id="rId5" Type="http://schemas.openxmlformats.org/officeDocument/2006/relationships/hyperlink" Target="http://www.google.ru/" TargetMode="External"/><Relationship Id="rId15" Type="http://schemas.openxmlformats.org/officeDocument/2006/relationships/image" Target="../media/image29.jpeg"/><Relationship Id="rId23" Type="http://schemas.openxmlformats.org/officeDocument/2006/relationships/image" Target="../media/image35.png"/><Relationship Id="rId28" Type="http://schemas.openxmlformats.org/officeDocument/2006/relationships/hyperlink" Target="http://www.osd.ru/" TargetMode="External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25.jpeg"/><Relationship Id="rId14" Type="http://schemas.openxmlformats.org/officeDocument/2006/relationships/hyperlink" Target="http://ndfond.ru/" TargetMode="External"/><Relationship Id="rId22" Type="http://schemas.openxmlformats.org/officeDocument/2006/relationships/hyperlink" Target="http://www.detmir.ru/" TargetMode="External"/><Relationship Id="rId27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959475" y="196850"/>
            <a:ext cx="3133725" cy="9144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20663" y="1308100"/>
            <a:ext cx="942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ED1C24"/>
              </a:buClr>
              <a:buFont typeface="Wingdings" pitchFamily="2" charset="2"/>
              <a:buNone/>
            </a:pPr>
            <a:r>
              <a:rPr lang="ru-RU" sz="3200" b="1" dirty="0">
                <a:solidFill>
                  <a:srgbClr val="CC0000"/>
                </a:solidFill>
              </a:rPr>
              <a:t>Образовательно-выставочный проект МТС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100" y="2322513"/>
            <a:ext cx="3487738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4435475"/>
            <a:ext cx="2216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5097463"/>
            <a:ext cx="21780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 and Settings\dakolchu\Мои документы\Мои рисунки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21" y="314376"/>
            <a:ext cx="1066667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5F4BB9-2948-43D6-992E-F9B5834740C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Содержимое 6" descr="deL5YfVYFkSo9EwAf0M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140" y="1275136"/>
            <a:ext cx="8405905" cy="4793154"/>
          </a:xfrm>
        </p:spPr>
      </p:pic>
      <p:sp>
        <p:nvSpPr>
          <p:cNvPr id="9" name="TextBox 8"/>
          <p:cNvSpPr txBox="1"/>
          <p:nvPr/>
        </p:nvSpPr>
        <p:spPr>
          <a:xfrm>
            <a:off x="4251365" y="356260"/>
            <a:ext cx="361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Москва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5709" y="5508337"/>
            <a:ext cx="403533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Около 50 тыс. посетителей</a:t>
            </a:r>
          </a:p>
          <a:p>
            <a:pPr marL="285750" indent="-285750" defTabSz="908050">
              <a:lnSpc>
                <a:spcPts val="1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Апробация в 57 школах Москвы</a:t>
            </a:r>
          </a:p>
          <a:p>
            <a:pPr marL="285750" indent="-285750" defTabSz="908050">
              <a:lnSpc>
                <a:spcPts val="12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Более </a:t>
            </a:r>
            <a:r>
              <a:rPr lang="ru-RU" sz="1600" dirty="0">
                <a:solidFill>
                  <a:schemeClr val="tx1"/>
                </a:solidFill>
              </a:rPr>
              <a:t>100 уроков в </a:t>
            </a:r>
            <a:r>
              <a:rPr lang="ru-RU" sz="1600" dirty="0" err="1">
                <a:solidFill>
                  <a:schemeClr val="tx1"/>
                </a:solidFill>
              </a:rPr>
              <a:t>Политехе</a:t>
            </a:r>
            <a:r>
              <a:rPr lang="ru-RU" sz="1600" dirty="0">
                <a:solidFill>
                  <a:schemeClr val="tx1"/>
                </a:solidFill>
              </a:rPr>
              <a:t> и РГДБ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4488" y="0"/>
            <a:ext cx="7283450" cy="1077913"/>
          </a:xfrm>
        </p:spPr>
        <p:txBody>
          <a:bodyPr/>
          <a:lstStyle/>
          <a:p>
            <a:r>
              <a:rPr lang="ru-RU" sz="2000" b="1" smtClean="0"/>
              <a:t> </a:t>
            </a:r>
            <a:r>
              <a:rPr lang="ru-RU" sz="2400" b="1" smtClean="0"/>
              <a:t>Уроки полезного и безопасного Интернета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4E27C9A1-DA35-4C4C-8E0C-E03264C264AA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577996" y="5052951"/>
            <a:ext cx="560904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7650" indent="-247650" algn="just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Москова: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1 полугодие 2012 года</a:t>
            </a:r>
          </a:p>
          <a:p>
            <a:pPr marL="247650" indent="-247650" algn="just"/>
            <a:r>
              <a:rPr lang="ru-RU" sz="1400" dirty="0">
                <a:solidFill>
                  <a:schemeClr val="tx1"/>
                </a:solidFill>
                <a:latin typeface="+mn-lt"/>
              </a:rPr>
              <a:t>Место проведения: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московские школы, Политехнический музей</a:t>
            </a:r>
          </a:p>
          <a:p>
            <a:pPr marL="247650" indent="-247650" algn="just"/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247650" indent="-247650" algn="just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Регионы: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2 полугодие 2012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года – 2013 год 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247650" indent="-247650" algn="just"/>
            <a:r>
              <a:rPr lang="ru-RU" sz="1400" dirty="0">
                <a:solidFill>
                  <a:schemeClr val="tx1"/>
                </a:solidFill>
                <a:latin typeface="+mn-lt"/>
              </a:rPr>
              <a:t>Место проведения: региональные выставки,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школы, библиотеки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5691">
            <a:off x="6102351" y="3467662"/>
            <a:ext cx="3847731" cy="25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0016" y="1033154"/>
            <a:ext cx="619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МТС совместно с сотрудниками факультета психологии МГУ имени М.В.Ломоносова и Фонда развития Интернет при участии </a:t>
            </a:r>
            <a:r>
              <a:rPr lang="ru-RU" sz="1400" dirty="0" err="1" smtClean="0">
                <a:solidFill>
                  <a:srgbClr val="C00000"/>
                </a:solidFill>
                <a:latin typeface="+mn-lt"/>
              </a:rPr>
              <a:t>Минобрнауки</a:t>
            </a:r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 РФ разработала урок полезного и безопасного Интернета </a:t>
            </a:r>
            <a:endParaRPr lang="ru-RU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91" y="1840676"/>
            <a:ext cx="68995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Цель проведения -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воспитание грамотного и ответственного пользователя Интернета, знакомство детей с основными правилами безопасного использования Сети.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633" y="2648197"/>
            <a:ext cx="6483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0" indent="-247650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	Тематика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урока -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спроектирована таким образом, чтобы дать школьникам наиболее полное представление о разных сторонах использования Интернета, как положительных, так и отрицательных. </a:t>
            </a:r>
          </a:p>
          <a:p>
            <a:pPr marL="247650" indent="-247650"/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247650" indent="-247650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	Характеристика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урока -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рассчитан на школьников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2-4 класса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проводится в форме дополнительного занятия, основан на интерактивном обучении с элементами сюжетно-ролевой игры. </a:t>
            </a:r>
          </a:p>
          <a:p>
            <a:pPr marL="247650" indent="-247650"/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247650" indent="-247650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	Ведущие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волонтеры (студенты педагогических ВУЗов), </a:t>
            </a:r>
          </a:p>
          <a:p>
            <a:pPr marL="247650" indent="-247650"/>
            <a:r>
              <a:rPr lang="ru-RU" sz="1400" dirty="0" smtClean="0">
                <a:solidFill>
                  <a:schemeClr val="tx1"/>
                </a:solidFill>
                <a:latin typeface="+mn-lt"/>
              </a:rPr>
              <a:t>	профессиональные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преподаватели, сотрудники МТС</a:t>
            </a:r>
            <a:endParaRPr lang="ru-RU" sz="1400" dirty="0">
              <a:latin typeface="+mn-lt"/>
            </a:endParaRPr>
          </a:p>
        </p:txBody>
      </p:sp>
      <p:pic>
        <p:nvPicPr>
          <p:cNvPr id="2" name="Picture 8" descr="http://a2.sphotos.ak.fbcdn.net/hphotos-ak-ash4/404437_298823376823684_1215577476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770" y="1278081"/>
            <a:ext cx="2875230" cy="23001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0015" y="6168525"/>
            <a:ext cx="811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Правила полезного и безопасного Интернета разработаны совместно с Фондом Развития Интернет, изложены в стихах.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4488" y="0"/>
            <a:ext cx="7283450" cy="1077913"/>
          </a:xfrm>
        </p:spPr>
        <p:txBody>
          <a:bodyPr/>
          <a:lstStyle/>
          <a:p>
            <a:r>
              <a:rPr lang="ru-RU" sz="2000" b="1" dirty="0" smtClean="0"/>
              <a:t> Семинары для учителей</a:t>
            </a:r>
            <a:endParaRPr lang="ru-RU" sz="2400" b="1" dirty="0" smtClean="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4E27C9A1-DA35-4C4C-8E0C-E03264C264AA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91" y="1033154"/>
            <a:ext cx="619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МТС совместно с Фондом развития Интернет проводят обучающие семинары для педагогического и экспертного сообщества с целью передачи методики уроков в образовательные учреждения </a:t>
            </a:r>
            <a:endParaRPr lang="ru-RU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90" y="1771818"/>
            <a:ext cx="60593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0" indent="-247650"/>
            <a:endParaRPr lang="ru-RU" sz="14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Секция «Информационно-образовательные программы для детей» на Форуме безопасного Интернета в РИА Новости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(февраль 2012 г.).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Презентация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проекта «Дети в Интернете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» в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школе №963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для социальных педагогов СВАО г. Москвы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(13 марта).</a:t>
            </a:r>
          </a:p>
          <a:p>
            <a:pPr marL="247650" indent="-247650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Конференция «Риски цифрового поколения. Полезный и безопасный Интернет»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(27 апреля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), организованная Федеральным институтом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развития образования при поддержке МТС и Фонда Развития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Интернет:</a:t>
            </a:r>
          </a:p>
          <a:p>
            <a:endParaRPr lang="ru-RU" sz="1600" dirty="0">
              <a:solidFill>
                <a:schemeClr val="tx1"/>
              </a:solidFill>
              <a:latin typeface="+mj-lt"/>
            </a:endParaRPr>
          </a:p>
          <a:p>
            <a:r>
              <a:rPr lang="ru-RU" sz="1200" i="1" dirty="0">
                <a:solidFill>
                  <a:schemeClr val="tx1"/>
                </a:solidFill>
                <a:latin typeface="+mj-lt"/>
              </a:rPr>
              <a:t>Более 130 учителей приняли участие в обсуждении новых угроз и рисков цифрового поколения России в пространстве сети интернет, посетили обучающий семинар и получили сертификаты, подтверждающие пройденное обучение по проведению урока Полезного и безопасного интернета. </a:t>
            </a:r>
          </a:p>
          <a:p>
            <a:pPr marL="247650" indent="-247650"/>
            <a:endParaRPr lang="ru-RU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Семинар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«Риски цифрового поколения. Полезный и безопасный Интернет для детей» в рамках Ульяновского Областного Образовательного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Мега-Форума-2012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(август 2012).</a:t>
            </a:r>
          </a:p>
          <a:p>
            <a:pPr marL="247650" indent="-247650"/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203" name="Picture 11" descr="D:\Documents and Settings\dakolchu\Мои документы\Мои рисунки\304953_436525329720154_991944736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2854707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:\Documents and Settings\dakolchu\Мои документы\Мои рисунки\543198_383818498324171_220945134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4728528"/>
            <a:ext cx="246888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D:\Documents and Settings\dakolchu\Мои документы\Мои рисунки\405435_328817417157613_1217210498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1033154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пля 10"/>
          <p:cNvSpPr/>
          <p:nvPr/>
        </p:nvSpPr>
        <p:spPr>
          <a:xfrm rot="20843996">
            <a:off x="4332516" y="3940628"/>
            <a:ext cx="1615043" cy="1009403"/>
          </a:xfrm>
          <a:prstGeom prst="teardrop">
            <a:avLst>
              <a:gd name="adj" fmla="val 983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0800000">
            <a:off x="573019" y="5032500"/>
            <a:ext cx="1950920" cy="1213894"/>
          </a:xfrm>
          <a:prstGeom prst="teardrop">
            <a:avLst>
              <a:gd name="adj" fmla="val 983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798006">
            <a:off x="558141" y="3384467"/>
            <a:ext cx="1615043" cy="1009403"/>
          </a:xfrm>
          <a:prstGeom prst="teardrop">
            <a:avLst>
              <a:gd name="adj" fmla="val 9833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8325" y="1012888"/>
            <a:ext cx="9337675" cy="107791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Сквозной интерактивный элемент – персонажи-помощники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A5D8711F-D5FB-4282-86DA-450E4623E688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8676" name="Заголовок 1"/>
          <p:cNvSpPr>
            <a:spLocks/>
          </p:cNvSpPr>
          <p:nvPr/>
        </p:nvSpPr>
        <p:spPr bwMode="auto">
          <a:xfrm>
            <a:off x="3978275" y="0"/>
            <a:ext cx="64389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A50021"/>
                </a:solidFill>
                <a:latin typeface="Arial" pitchFamily="34" charset="0"/>
              </a:rPr>
              <a:t>Образовательные приложения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763" y="1781175"/>
            <a:ext cx="2128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813" y="1739900"/>
            <a:ext cx="14906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738" y="2224088"/>
            <a:ext cx="1304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116763" y="3048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629393" y="3202359"/>
            <a:ext cx="868086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</a:rPr>
              <a:t>Флеш-презентация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</a:rPr>
              <a:t>для проведения уроков</a:t>
            </a:r>
          </a:p>
          <a:p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Создана по мотивам методических рекомендаций и с использованием сквозных персонажей проекта. </a:t>
            </a:r>
          </a:p>
          <a:p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algn="r"/>
            <a:endParaRPr lang="ru-RU" sz="1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algn="r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</a:rPr>
              <a:t>Флеш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-игра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</a:rPr>
              <a:t>«Необычайные приключения в Интернете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» + мобильная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Android-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версия </a:t>
            </a:r>
            <a:endParaRPr lang="ru-RU" sz="1400" b="1" dirty="0">
              <a:solidFill>
                <a:schemeClr val="tx1"/>
              </a:solidFill>
              <a:latin typeface="Arial" pitchFamily="34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Вместе с главными героями – Интернешкой и Митясиком – дети смогут попутешествовать по виртуальному городу, обойти все препятствия, излечить вирусы, избежать ловушек и спасти мир Интернета от злодеев! </a:t>
            </a: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</a:rPr>
              <a:t>Обучающие ролики с правилами безопасного Интернета</a:t>
            </a:r>
          </a:p>
          <a:p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Чтобы детям было быстрее и проще заучить их, правила представлены в стихотворной форме: в таком виде они лучше запоминаются детьми и вызывают в воображении красочные образы, точно и ярко передают содержание, создают радостную, непринужденную атмосферу.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4488" y="0"/>
            <a:ext cx="7283450" cy="1077913"/>
          </a:xfrm>
        </p:spPr>
        <p:txBody>
          <a:bodyPr/>
          <a:lstStyle/>
          <a:p>
            <a:r>
              <a:rPr lang="ru-RU" sz="2000" b="1" dirty="0" smtClean="0"/>
              <a:t> Тематические конкурсы</a:t>
            </a:r>
            <a:endParaRPr lang="ru-RU" sz="2400" b="1" dirty="0" smtClean="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4E27C9A1-DA35-4C4C-8E0C-E03264C264AA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756076"/>
            <a:ext cx="55689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Международный детский творческий онлайн-конкурс  «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</a:rPr>
              <a:t>Интернешка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»  по полезному и безопасному использованию Интернета: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Организаторы – МТС, Лаборатория Касперского и Лига безопасного Интернета при поддержке </a:t>
            </a:r>
            <a:r>
              <a:rPr lang="ru-RU" sz="1200" dirty="0" smtClean="0">
                <a:solidFill>
                  <a:schemeClr val="tx1"/>
                </a:solidFill>
              </a:rPr>
              <a:t>Минкомсвязи России и </a:t>
            </a:r>
            <a:r>
              <a:rPr lang="ru-RU" sz="1200" dirty="0">
                <a:solidFill>
                  <a:schemeClr val="tx1"/>
                </a:solidFill>
              </a:rPr>
              <a:t>Комитета по вопросам семьи, женщин и детей Государственной Думы РФ.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Более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24 тыс.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уникальных посетителей сайта, около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11 тыс.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зарегистрированных пользователей практически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из всех регионов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России и других стран;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2000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работ (рисунки, баннеры, сказки, истории из жизни),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40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 победителей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от 6 до 17 лет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Торжественное объявление итогов 31 мая на круглом столе «Дети в Интернете – кто за них в ответе?» в РГДБ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Внутрикорпоративный конкурс детского рисунка  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rgbClr val="C00000"/>
              </a:buClr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247650" indent="-247650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	</a:t>
            </a:r>
            <a:endParaRPr lang="ru-RU" sz="1400" dirty="0">
              <a:latin typeface="+mn-lt"/>
            </a:endParaRPr>
          </a:p>
        </p:txBody>
      </p:sp>
      <p:pic>
        <p:nvPicPr>
          <p:cNvPr id="3074" name="Picture 2" descr="http://interneshka.net/_/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terneshka.net/_/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4534585"/>
            <a:ext cx="4953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C0000"/>
              </a:buClr>
            </a:pPr>
            <a:r>
              <a:rPr lang="ru-RU" sz="1400" b="1" dirty="0">
                <a:solidFill>
                  <a:schemeClr val="tx1"/>
                </a:solidFill>
                <a:latin typeface="+mn-lt"/>
              </a:rPr>
              <a:t>Всероссийский конкурс на лучший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интернет-ресурс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для детей, подростков и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молодежи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:</a:t>
            </a:r>
            <a:endParaRPr lang="ru-RU" sz="1400" b="1" dirty="0" smtClean="0">
              <a:solidFill>
                <a:schemeClr val="tx1"/>
              </a:solidFill>
              <a:latin typeface="+mn-lt"/>
            </a:endParaRPr>
          </a:p>
          <a:p>
            <a:pPr marL="247650" indent="-2476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Организаторы – RU-CENTER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, Фонд Развития Интернет и Координационный центр национального домена сети Интернет. </a:t>
            </a: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 marL="247650" indent="-2476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МТС – генеральный партнер. Номинация «Лучший мобильный сайт» </a:t>
            </a:r>
          </a:p>
          <a:p>
            <a:pPr marL="247650" indent="-2476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Цель – выявить и поддержать наиболее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качественные, познавательные, образовательные сайты, безопасные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техническом и содержательном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плане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47650" indent="-2476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799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участников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200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заявок одобрено 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8" name="Picture 6" descr="D:\Documents and Settings\dakolchu\Мои документы\Мои рисунки\Конкус Интернешка_застав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930968"/>
            <a:ext cx="3752850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ocuments and Settings\dakolchu\Мои документы\Мои рисунки\positivecontent12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75" y="3645108"/>
            <a:ext cx="26193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ocuments and Settings\dakolchu\Мои документы\Мои рисунки\532768_402995876406433_141926180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200" y="2111583"/>
            <a:ext cx="32575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95925" y="4534585"/>
            <a:ext cx="4276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Викторина «Дети в Интернете» на портале «Отдых с детьми»: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Викторина по истории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Интернета и вычислительной техники. </a:t>
            </a: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Цель – популяризация темы и привлечение семейной аудитории на выставку 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423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участника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победителя 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Награждение на выставке в Политехническом музее</a:t>
            </a:r>
          </a:p>
          <a:p>
            <a:pPr>
              <a:buClr>
                <a:srgbClr val="CC0000"/>
              </a:buClr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32" y="1601335"/>
            <a:ext cx="3070163" cy="2220353"/>
          </a:xfrm>
          <a:prstGeom prst="rect">
            <a:avLst/>
          </a:prstGeom>
        </p:spPr>
      </p:pic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50355" y="0"/>
            <a:ext cx="6846887" cy="890649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Информационные </a:t>
            </a:r>
            <a:r>
              <a:rPr lang="en-US" sz="2400" b="1" dirty="0" smtClean="0">
                <a:solidFill>
                  <a:srgbClr val="A50021"/>
                </a:solidFill>
              </a:rPr>
              <a:t>web-</a:t>
            </a:r>
            <a:r>
              <a:rPr lang="ru-RU" sz="2400" b="1" dirty="0" smtClean="0">
                <a:solidFill>
                  <a:srgbClr val="A50021"/>
                </a:solidFill>
              </a:rPr>
              <a:t>ресурсы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0F42E8E4-72FC-493E-A69F-0EE033F77C50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755428" y="948618"/>
            <a:ext cx="499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Раздел проекта на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портале ДЕТИ ОНЛАЙН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hlinkClick r:id="rId3"/>
              </a:rPr>
              <a:t>www.detionline.com/mts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 (Фонд развития Интернет)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808281" y="3406052"/>
            <a:ext cx="3181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Страничка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Интернешки в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</a:rPr>
              <a:t>Facebook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hlinkClick r:id="rId4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hlinkClick r:id="rId4"/>
              </a:rPr>
              <a:t> http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hlinkClick r:id="rId4"/>
              </a:rPr>
              <a:t>://www.facebook.com/detionline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82" y="949322"/>
            <a:ext cx="420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Раздел проекта на сайте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МТС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по безопасности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hlinkClick r:id="rId5"/>
              </a:rPr>
              <a:t>http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sym typeface="Wingdings" pitchFamily="2" charset="2"/>
                <a:hlinkClick r:id="rId5"/>
              </a:rPr>
              <a:t>://safety.mts.ru/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32" y="4298867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1601335"/>
            <a:ext cx="2438400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84" y="4298867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2800" y="3691654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Сайт конкурса «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</a:rPr>
              <a:t>Интернешка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»  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ru-RU" sz="1400" u="sng" dirty="0">
                <a:solidFill>
                  <a:schemeClr val="tx1"/>
                </a:solidFill>
                <a:latin typeface="Arial" pitchFamily="34" charset="0"/>
                <a:hlinkClick r:id="rId4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hlinkClick r:id="rId4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hlinkClick r:id="rId9"/>
              </a:rPr>
              <a:t>http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hlinkClick r:id="rId9"/>
              </a:rPr>
              <a:t>://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hlinkClick r:id="rId9"/>
              </a:rPr>
              <a:t>www.interneshka.net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4488" y="0"/>
            <a:ext cx="7283450" cy="1077913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400" b="1" dirty="0" smtClean="0"/>
              <a:t>Спецпроекты со СМИ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4E27C9A1-DA35-4C4C-8E0C-E03264C264AA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2512401"/>
            <a:ext cx="2581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1"/>
              </a:solidFill>
              <a:latin typeface="+mn-lt"/>
            </a:endParaRPr>
          </a:p>
          <a:p>
            <a:pPr algn="ctr">
              <a:buClr>
                <a:srgbClr val="C0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Тематическое приложение к газете «Известия» </a:t>
            </a:r>
          </a:p>
          <a:p>
            <a:pPr algn="ctr">
              <a:buClr>
                <a:srgbClr val="C0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с правилами полезного и безопасного Интернета</a:t>
            </a:r>
          </a:p>
          <a:p>
            <a:pPr algn="ctr">
              <a:buClr>
                <a:srgbClr val="C00000"/>
              </a:buClr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Май 2012 г.</a:t>
            </a:r>
          </a:p>
          <a:p>
            <a:pPr algn="ctr">
              <a:buClr>
                <a:srgbClr val="C00000"/>
              </a:buClr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Тираж в России – 148 тыс.</a:t>
            </a:r>
          </a:p>
        </p:txBody>
      </p:sp>
      <p:pic>
        <p:nvPicPr>
          <p:cNvPr id="3074" name="Picture 2" descr="http://interneshka.net/_/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terneshka.net/_/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 and Settings\dakolchu\Мои документы\Мои рисунки\Правила безопасного Интернета_комикс Извест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277" y="857743"/>
            <a:ext cx="544525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 and Settings\dakolchu\Мои документы\Мои рисунки\logo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6" y="1826601"/>
            <a:ext cx="2171700" cy="685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648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50355" y="0"/>
            <a:ext cx="6846887" cy="89064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Регионализация: выставки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0F42E8E4-72FC-493E-A69F-0EE033F77C50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99053" y="998989"/>
            <a:ext cx="3771871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Интерактивные выставки и экскурсии для детей в ключевых городах присутствия МТС: </a:t>
            </a: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Поволжье 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Ульяновская областная библиотека им. С.Т. </a:t>
            </a:r>
            <a:r>
              <a:rPr lang="ru-RU" sz="1200" dirty="0" smtClean="0">
                <a:solidFill>
                  <a:schemeClr val="tx1"/>
                </a:solidFill>
              </a:rPr>
              <a:t>Аксакова (1-31 октября 2012 г.)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– 4 </a:t>
            </a:r>
            <a:r>
              <a:rPr lang="ru-RU" sz="1200" b="1" dirty="0" smtClean="0">
                <a:solidFill>
                  <a:schemeClr val="tx1"/>
                </a:solidFill>
              </a:rPr>
              <a:t>тыс. чел.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Урал</a:t>
            </a:r>
          </a:p>
          <a:p>
            <a:r>
              <a:rPr lang="ru-RU" sz="1200" dirty="0">
                <a:solidFill>
                  <a:schemeClr val="tx1"/>
                </a:solidFill>
              </a:rPr>
              <a:t>Свердловская областная библиотека для детей и юношества (г. </a:t>
            </a:r>
            <a:r>
              <a:rPr lang="ru-RU" sz="1200" dirty="0" smtClean="0">
                <a:solidFill>
                  <a:schemeClr val="tx1"/>
                </a:solidFill>
              </a:rPr>
              <a:t>Екатеринбург, 27.09 – 30.12. 2012 г.)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Северо-Запад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Центральный музей связи им.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</a:rPr>
              <a:t>А.С.Попова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(г. Санкт-Петербург, </a:t>
            </a:r>
            <a:r>
              <a:rPr lang="ru-RU" sz="1200" dirty="0" smtClean="0">
                <a:solidFill>
                  <a:schemeClr val="tx1"/>
                </a:solidFill>
              </a:rPr>
              <a:t>30 октября 2012 г. – январь 2013 г.)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Дальний Восток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Липецк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 Мурманск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…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923" y="998989"/>
            <a:ext cx="54255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Открытые уроки и презентация проекта на профильных мероприятиях:</a:t>
            </a:r>
          </a:p>
          <a:p>
            <a:endParaRPr lang="ru-RU" sz="1200" b="1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Школьная ярмарка «От А до Я» на ВВЦ – презентация проекта на стенде Департамента образования г. Москвы </a:t>
            </a:r>
          </a:p>
          <a:p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Стенд МТС по мобильной </a:t>
            </a:r>
            <a:r>
              <a:rPr lang="ru-RU" sz="1200" dirty="0">
                <a:solidFill>
                  <a:schemeClr val="tx1"/>
                </a:solidFill>
              </a:rPr>
              <a:t>грамотности и </a:t>
            </a:r>
            <a:r>
              <a:rPr lang="ru-RU" sz="1200" dirty="0" err="1" smtClean="0">
                <a:solidFill>
                  <a:schemeClr val="tx1"/>
                </a:solidFill>
              </a:rPr>
              <a:t>медиабезопасности</a:t>
            </a:r>
            <a:r>
              <a:rPr lang="ru-RU" sz="1200" dirty="0" smtClean="0">
                <a:solidFill>
                  <a:schemeClr val="tx1"/>
                </a:solidFill>
              </a:rPr>
              <a:t> на «Семейном марафоне» в Магадане. </a:t>
            </a:r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 descr="D:\Documents and Settings\dakolchu\Мои документы\Мои рисунки\391554_433365016702852_33900676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060" y="2814871"/>
            <a:ext cx="2072831" cy="20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 and Settings\dakolchu\Мои документы\Мои рисунки\229519_447887328583954_2136572742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860" y="2814871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 and Settings\dakolchu\Мои документы\Мои рисунки\46567_447887478583939_1941951033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059" y="4555609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dakolchu\Мои документы\Мои рисунки\523340_433364966702857_80845099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260" y="4553204"/>
            <a:ext cx="2737199" cy="18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 and Settings\dakolchu\Мои документы\Мои рисунки\578462_448244955214858_10622946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148" y="4501118"/>
            <a:ext cx="1255776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 and Settings\dakolchu\Мои документы\Мои рисунки\23965_448247931881227_1848648247_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68" y="4732084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50355" y="0"/>
            <a:ext cx="6846887" cy="89064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Регионализация: уроки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0F42E8E4-72FC-493E-A69F-0EE033F77C50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05443" y="948690"/>
            <a:ext cx="659385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Уроки в школах, библиотеках и социальных детских учреждениях: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Уроки </a:t>
            </a:r>
            <a:r>
              <a:rPr lang="ru-RU" sz="1200" dirty="0" err="1">
                <a:solidFill>
                  <a:schemeClr val="tx1"/>
                </a:solidFill>
              </a:rPr>
              <a:t>медиабезопасности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на Урале </a:t>
            </a:r>
            <a:r>
              <a:rPr lang="ru-RU" sz="1200" dirty="0">
                <a:solidFill>
                  <a:schemeClr val="tx1"/>
                </a:solidFill>
              </a:rPr>
              <a:t>стартовали в сентябре </a:t>
            </a:r>
            <a:r>
              <a:rPr lang="ru-RU" sz="1200" dirty="0" smtClean="0">
                <a:solidFill>
                  <a:schemeClr val="tx1"/>
                </a:solidFill>
              </a:rPr>
              <a:t>для </a:t>
            </a:r>
            <a:r>
              <a:rPr lang="ru-RU" sz="1200" dirty="0">
                <a:solidFill>
                  <a:schemeClr val="tx1"/>
                </a:solidFill>
              </a:rPr>
              <a:t>учеников начальных классов порядка </a:t>
            </a:r>
            <a:r>
              <a:rPr lang="ru-RU" sz="1200" b="1" dirty="0">
                <a:solidFill>
                  <a:schemeClr val="tx1"/>
                </a:solidFill>
              </a:rPr>
              <a:t>500</a:t>
            </a:r>
            <a:r>
              <a:rPr lang="ru-RU" sz="1200" dirty="0">
                <a:solidFill>
                  <a:schemeClr val="tx1"/>
                </a:solidFill>
              </a:rPr>
              <a:t> общеобразовательных учреждений в </a:t>
            </a:r>
            <a:r>
              <a:rPr lang="ru-RU" sz="1200" b="1" dirty="0">
                <a:solidFill>
                  <a:schemeClr val="tx1"/>
                </a:solidFill>
              </a:rPr>
              <a:t>Свердловской, Челябинской, Тюменской, Курганской областях и Пермском крае.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До </a:t>
            </a:r>
            <a:r>
              <a:rPr lang="ru-RU" sz="1200" dirty="0">
                <a:solidFill>
                  <a:schemeClr val="tx1"/>
                </a:solidFill>
              </a:rPr>
              <a:t>конца октября уроки пройдут во всех </a:t>
            </a:r>
            <a:r>
              <a:rPr lang="ru-RU" sz="1200" b="1" dirty="0">
                <a:solidFill>
                  <a:schemeClr val="tx1"/>
                </a:solidFill>
              </a:rPr>
              <a:t>134 школах Перми</a:t>
            </a:r>
            <a:r>
              <a:rPr lang="ru-RU" sz="1200" dirty="0">
                <a:solidFill>
                  <a:schemeClr val="tx1"/>
                </a:solidFill>
              </a:rPr>
              <a:t>. Их проведут студенты-волонтеры ПГГПУ и сотрудники </a:t>
            </a:r>
            <a:r>
              <a:rPr lang="ru-RU" sz="1200" dirty="0" smtClean="0">
                <a:solidFill>
                  <a:schemeClr val="tx1"/>
                </a:solidFill>
              </a:rPr>
              <a:t>МТС. На </a:t>
            </a:r>
            <a:r>
              <a:rPr lang="ru-RU" sz="1200" dirty="0">
                <a:solidFill>
                  <a:schemeClr val="tx1"/>
                </a:solidFill>
              </a:rPr>
              <a:t>первом этапе проекта для учеников 1-4 классов </a:t>
            </a:r>
            <a:r>
              <a:rPr lang="ru-RU" sz="1200" b="1" dirty="0">
                <a:solidFill>
                  <a:schemeClr val="tx1"/>
                </a:solidFill>
              </a:rPr>
              <a:t>сельских школ Тюменской области </a:t>
            </a:r>
            <a:r>
              <a:rPr lang="ru-RU" sz="1200" dirty="0">
                <a:solidFill>
                  <a:schemeClr val="tx1"/>
                </a:solidFill>
              </a:rPr>
              <a:t>будут организованы уроки полезного и безопасного Интернета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МТС </a:t>
            </a:r>
            <a:r>
              <a:rPr lang="ru-RU" sz="1200" dirty="0">
                <a:solidFill>
                  <a:schemeClr val="tx1"/>
                </a:solidFill>
              </a:rPr>
              <a:t>совместно с центральной детской библиотекой имени Н. Островского и газетой «Курган и </a:t>
            </a:r>
            <a:r>
              <a:rPr lang="ru-RU" sz="1200" dirty="0" err="1">
                <a:solidFill>
                  <a:schemeClr val="tx1"/>
                </a:solidFill>
              </a:rPr>
              <a:t>курганцы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r>
              <a:rPr lang="ru-RU" sz="1200" dirty="0" smtClean="0">
                <a:solidFill>
                  <a:schemeClr val="tx1"/>
                </a:solidFill>
              </a:rPr>
              <a:t>запустила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курганских школах и библиотеках </a:t>
            </a:r>
            <a:r>
              <a:rPr lang="ru-RU" sz="1200" dirty="0">
                <a:solidFill>
                  <a:schemeClr val="tx1"/>
                </a:solidFill>
              </a:rPr>
              <a:t>образовательный проект «Дети в Интернете</a:t>
            </a:r>
            <a:r>
              <a:rPr lang="ru-RU" sz="1200" dirty="0" smtClean="0">
                <a:solidFill>
                  <a:schemeClr val="tx1"/>
                </a:solidFill>
              </a:rPr>
              <a:t>» (уроки + творческий конкурс).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МТС</a:t>
            </a:r>
            <a:r>
              <a:rPr lang="ru-RU" sz="1200" dirty="0">
                <a:solidFill>
                  <a:schemeClr val="tx1"/>
                </a:solidFill>
              </a:rPr>
              <a:t>, Управление культуры Администрации города Челябинска и </a:t>
            </a:r>
            <a:r>
              <a:rPr lang="ru-RU" sz="1200" dirty="0" smtClean="0">
                <a:solidFill>
                  <a:schemeClr val="tx1"/>
                </a:solidFill>
              </a:rPr>
              <a:t>«</a:t>
            </a:r>
            <a:r>
              <a:rPr lang="ru-RU" sz="1200" dirty="0">
                <a:solidFill>
                  <a:schemeClr val="tx1"/>
                </a:solidFill>
              </a:rPr>
              <a:t>Централизованная система детских библиотек» </a:t>
            </a:r>
            <a:r>
              <a:rPr lang="ru-RU" sz="1200" dirty="0" smtClean="0">
                <a:solidFill>
                  <a:schemeClr val="tx1"/>
                </a:solidFill>
              </a:rPr>
              <a:t>запустили проекта </a:t>
            </a:r>
            <a:r>
              <a:rPr lang="ru-RU" sz="1200" dirty="0">
                <a:solidFill>
                  <a:schemeClr val="tx1"/>
                </a:solidFill>
              </a:rPr>
              <a:t>«Дети в Интернете» в Челябинске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За первый месяц работы проекта планируется провести уроки для учеников начальных классов </a:t>
            </a:r>
            <a:r>
              <a:rPr lang="ru-RU" sz="1200" b="1" dirty="0">
                <a:solidFill>
                  <a:schemeClr val="tx1"/>
                </a:solidFill>
              </a:rPr>
              <a:t>более 50 школ </a:t>
            </a:r>
            <a:r>
              <a:rPr lang="ru-RU" sz="1200" b="1" dirty="0" smtClean="0">
                <a:solidFill>
                  <a:schemeClr val="tx1"/>
                </a:solidFill>
              </a:rPr>
              <a:t>Челябинска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на базе библиотек.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Первые уроки полезного и безопасного </a:t>
            </a:r>
            <a:r>
              <a:rPr lang="ru-RU" sz="1200" dirty="0" smtClean="0">
                <a:solidFill>
                  <a:schemeClr val="tx1"/>
                </a:solidFill>
              </a:rPr>
              <a:t>интернет-серфинга </a:t>
            </a:r>
            <a:r>
              <a:rPr lang="ru-RU" sz="1200" dirty="0">
                <a:solidFill>
                  <a:schemeClr val="tx1"/>
                </a:solidFill>
              </a:rPr>
              <a:t>специалисты МТС проведут в </a:t>
            </a:r>
            <a:r>
              <a:rPr lang="ru-RU" sz="1200" b="1" dirty="0">
                <a:solidFill>
                  <a:schemeClr val="tx1"/>
                </a:solidFill>
              </a:rPr>
              <a:t>детских оздоровительных лагерях Самарской области </a:t>
            </a:r>
            <a:r>
              <a:rPr lang="ru-RU" sz="1200" dirty="0">
                <a:solidFill>
                  <a:schemeClr val="tx1"/>
                </a:solidFill>
              </a:rPr>
              <a:t>в рамках социального партнерства с Департаментом информационных технологий и связи Самарской области. С началом учебного года МТС планирует на регулярной основе проводить подобные уроки в общеобразовательных школах Самарской области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До </a:t>
            </a:r>
            <a:r>
              <a:rPr lang="ru-RU" sz="1200" dirty="0">
                <a:solidFill>
                  <a:schemeClr val="tx1"/>
                </a:solidFill>
              </a:rPr>
              <a:t>конца сентября оператор проведет </a:t>
            </a:r>
            <a:r>
              <a:rPr lang="ru-RU" sz="1200" b="1" dirty="0">
                <a:solidFill>
                  <a:schemeClr val="tx1"/>
                </a:solidFill>
              </a:rPr>
              <a:t>более 50 уроков </a:t>
            </a:r>
            <a:r>
              <a:rPr lang="ru-RU" sz="1200" dirty="0">
                <a:solidFill>
                  <a:schemeClr val="tx1"/>
                </a:solidFill>
              </a:rPr>
              <a:t>полезного и безопасного Интернета </a:t>
            </a:r>
            <a:r>
              <a:rPr lang="ru-RU" sz="1200" b="1" dirty="0">
                <a:solidFill>
                  <a:schemeClr val="tx1"/>
                </a:solidFill>
              </a:rPr>
              <a:t>в общеобразовательных школах </a:t>
            </a:r>
            <a:r>
              <a:rPr lang="ru-RU" sz="1200" b="1" dirty="0" smtClean="0">
                <a:solidFill>
                  <a:schemeClr val="tx1"/>
                </a:solidFill>
              </a:rPr>
              <a:t>Оренбурга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Documents and Settings\dakolchu\Мои документы\Мои рисунки\250071_448519668520720_1514857471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572" y="1028893"/>
            <a:ext cx="2468880" cy="15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 and Settings\dakolchu\Мои документы\Мои рисунки\564603_353673554671999_460364697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001" y="4642803"/>
            <a:ext cx="246888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ocuments and Settings\dakolchu\Мои документы\Мои рисунки\395477_328815530491135_207785869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572" y="2778073"/>
            <a:ext cx="2472309" cy="16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50355" y="0"/>
            <a:ext cx="6846887" cy="89064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Регионализация: уроки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0F42E8E4-72FC-493E-A69F-0EE033F77C50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05443" y="948689"/>
            <a:ext cx="6593857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</a:rPr>
              <a:t>Уроки в школах, библиотеках и социальных детских учреждениях: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Первые </a:t>
            </a:r>
            <a:r>
              <a:rPr lang="ru-RU" sz="1200" dirty="0">
                <a:solidFill>
                  <a:schemeClr val="tx1"/>
                </a:solidFill>
              </a:rPr>
              <a:t>уроки </a:t>
            </a:r>
            <a:r>
              <a:rPr lang="ru-RU" sz="1200" dirty="0" smtClean="0">
                <a:solidFill>
                  <a:schemeClr val="tx1"/>
                </a:solidFill>
              </a:rPr>
              <a:t>прошли в </a:t>
            </a:r>
            <a:r>
              <a:rPr lang="ru-RU" sz="1200" dirty="0">
                <a:solidFill>
                  <a:schemeClr val="tx1"/>
                </a:solidFill>
              </a:rPr>
              <a:t>Международный день Интернета - 4 апреля </a:t>
            </a:r>
            <a:r>
              <a:rPr lang="ru-RU" sz="1200" b="1" dirty="0">
                <a:solidFill>
                  <a:schemeClr val="tx1"/>
                </a:solidFill>
              </a:rPr>
              <a:t>в более чем 80 школах Северо-Западного федерального округа</a:t>
            </a:r>
            <a:r>
              <a:rPr lang="ru-RU" sz="1200" dirty="0">
                <a:solidFill>
                  <a:schemeClr val="tx1"/>
                </a:solidFill>
              </a:rPr>
              <a:t>. 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МТС </a:t>
            </a:r>
            <a:r>
              <a:rPr lang="ru-RU" sz="1200" dirty="0">
                <a:solidFill>
                  <a:schemeClr val="tx1"/>
                </a:solidFill>
              </a:rPr>
              <a:t>и молодежный ИТ-центр Ленинского района при поддержке главного управления образования администрации </a:t>
            </a:r>
            <a:r>
              <a:rPr lang="ru-RU" sz="1200" b="1" dirty="0">
                <a:solidFill>
                  <a:schemeClr val="tx1"/>
                </a:solidFill>
              </a:rPr>
              <a:t>г. </a:t>
            </a:r>
            <a:r>
              <a:rPr lang="ru-RU" sz="1200" b="1" dirty="0" smtClean="0">
                <a:solidFill>
                  <a:schemeClr val="tx1"/>
                </a:solidFill>
              </a:rPr>
              <a:t>Красноярска </a:t>
            </a:r>
            <a:r>
              <a:rPr lang="ru-RU" sz="1200" dirty="0" smtClean="0">
                <a:solidFill>
                  <a:schemeClr val="tx1"/>
                </a:solidFill>
              </a:rPr>
              <a:t>запустили образовательный проект </a:t>
            </a:r>
            <a:r>
              <a:rPr lang="ru-RU" sz="1200" dirty="0">
                <a:solidFill>
                  <a:schemeClr val="tx1"/>
                </a:solidFill>
              </a:rPr>
              <a:t>по интернет-безопасности для школьников «Дети в интернете». </a:t>
            </a: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рамках проекта специалисты и волонтеры молодежного IT-центра проведут серию интерактивных занятий, посвященных безопасному использованию интернета.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Уроки </a:t>
            </a:r>
            <a:r>
              <a:rPr lang="ru-RU" sz="1200" dirty="0" err="1">
                <a:solidFill>
                  <a:schemeClr val="tx1"/>
                </a:solidFill>
              </a:rPr>
              <a:t>медиабезопасности</a:t>
            </a:r>
            <a:r>
              <a:rPr lang="ru-RU" sz="1200" dirty="0">
                <a:solidFill>
                  <a:schemeClr val="tx1"/>
                </a:solidFill>
              </a:rPr>
              <a:t> стартовали </a:t>
            </a:r>
            <a:r>
              <a:rPr lang="ru-RU" sz="1200" b="1" dirty="0">
                <a:solidFill>
                  <a:schemeClr val="tx1"/>
                </a:solidFill>
              </a:rPr>
              <a:t>в школах Амурской </a:t>
            </a:r>
            <a:r>
              <a:rPr lang="ru-RU" sz="1200" b="1" dirty="0" smtClean="0">
                <a:solidFill>
                  <a:schemeClr val="tx1"/>
                </a:solidFill>
              </a:rPr>
              <a:t>области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при поддержке Благовещенского государственного педагогического университета (БГПУ</a:t>
            </a:r>
            <a:r>
              <a:rPr lang="ru-RU" sz="1200" dirty="0" smtClean="0">
                <a:solidFill>
                  <a:schemeClr val="tx1"/>
                </a:solidFill>
              </a:rPr>
              <a:t>).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31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августа в преддверии Дня знаний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Амурской детской клинической больнице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прошел образовательный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</a:rPr>
              <a:t>квест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 на тему полезного и безопасного использования Интернета.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rgbClr val="CC0000"/>
              </a:buClr>
            </a:pP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г. Чите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в сентябре проведены открытые уроки по программе «Дети в Интернете» в школах и обучающие семинары по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</a:rPr>
              <a:t>медиабезопасности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 для классных руководителей и родителей при участии У</a:t>
            </a:r>
            <a:r>
              <a:rPr lang="ru-RU" sz="1200" kern="1800" dirty="0" smtClean="0">
                <a:solidFill>
                  <a:schemeClr val="tx1"/>
                </a:solidFill>
              </a:rPr>
              <a:t>полномоченного </a:t>
            </a:r>
            <a:r>
              <a:rPr lang="ru-RU" sz="1200" kern="1800" dirty="0">
                <a:solidFill>
                  <a:schemeClr val="tx1"/>
                </a:solidFill>
              </a:rPr>
              <a:t>по правам ребенка в Забайкальском </a:t>
            </a:r>
            <a:r>
              <a:rPr lang="ru-RU" sz="1200" kern="1800" dirty="0" smtClean="0">
                <a:solidFill>
                  <a:schemeClr val="tx1"/>
                </a:solidFill>
              </a:rPr>
              <a:t>крае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сентябре </a:t>
            </a:r>
            <a:r>
              <a:rPr lang="ru-RU" sz="1200" dirty="0" smtClean="0">
                <a:solidFill>
                  <a:schemeClr val="tx1"/>
                </a:solidFill>
              </a:rPr>
              <a:t>МТС-Центр провел </a:t>
            </a:r>
            <a:r>
              <a:rPr lang="ru-RU" sz="1200" dirty="0">
                <a:solidFill>
                  <a:schemeClr val="tx1"/>
                </a:solidFill>
              </a:rPr>
              <a:t>уроки безопасного использования Интернета для более </a:t>
            </a:r>
            <a:r>
              <a:rPr lang="ru-RU" sz="1200" b="1" dirty="0">
                <a:solidFill>
                  <a:schemeClr val="tx1"/>
                </a:solidFill>
              </a:rPr>
              <a:t>250 воспитанников детских домов и школ-интернатов Воронежа, Владимира и Рязани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5 </a:t>
            </a:r>
            <a:r>
              <a:rPr lang="ru-RU" sz="1200" dirty="0">
                <a:solidFill>
                  <a:schemeClr val="tx1"/>
                </a:solidFill>
              </a:rPr>
              <a:t>мая 2012 года в рамках </a:t>
            </a:r>
            <a:r>
              <a:rPr lang="ru-RU" sz="1200" dirty="0" smtClean="0">
                <a:solidFill>
                  <a:schemeClr val="tx1"/>
                </a:solidFill>
              </a:rPr>
              <a:t>внутрикорпоративного </a:t>
            </a:r>
            <a:r>
              <a:rPr lang="ru-RU" sz="1200" dirty="0">
                <a:solidFill>
                  <a:schemeClr val="tx1"/>
                </a:solidFill>
              </a:rPr>
              <a:t>конкурса «</a:t>
            </a:r>
            <a:r>
              <a:rPr lang="ru-RU" sz="1200" dirty="0" err="1" smtClean="0">
                <a:solidFill>
                  <a:schemeClr val="tx1"/>
                </a:solidFill>
              </a:rPr>
              <a:t>РегиON</a:t>
            </a:r>
            <a:r>
              <a:rPr lang="ru-RU" sz="1200" dirty="0" smtClean="0">
                <a:solidFill>
                  <a:schemeClr val="tx1"/>
                </a:solidFill>
              </a:rPr>
              <a:t>» прошел </a:t>
            </a:r>
            <a:r>
              <a:rPr lang="ru-RU" sz="1200" dirty="0">
                <a:solidFill>
                  <a:schemeClr val="tx1"/>
                </a:solidFill>
              </a:rPr>
              <a:t>урок «Безопасный и полезный интернет» </a:t>
            </a:r>
            <a:r>
              <a:rPr lang="ru-RU" sz="1200" b="1" dirty="0">
                <a:solidFill>
                  <a:schemeClr val="tx1"/>
                </a:solidFill>
              </a:rPr>
              <a:t>в Тамбове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endParaRPr lang="ru-RU" sz="12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71450" indent="-1714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25 октября – открытый урок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</a:rPr>
              <a:t>в реабилитационном центре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для детей с ограниченными возможностями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 «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</a:rPr>
              <a:t>Нагатино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-Садовники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» (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Москва)...</a:t>
            </a: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Arial" pitchFamily="34" charset="0"/>
              </a:rPr>
            </a:br>
            <a:endParaRPr lang="ru-RU" sz="12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" name="Picture 3" descr="\\fileserver.dv.mts.ru\Служба маркетинга\Сектор маркетинга\Анна Елизарова\Акции\31 АВГУСТА 2012\фотографии с больницы\P83026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621" y="2761884"/>
            <a:ext cx="2455831" cy="18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ocuments and Settings\dakolchu\Мои документы\Мои рисунки\301279_441430492562971_156136543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621" y="4733929"/>
            <a:ext cx="2456307" cy="16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ocuments and Settings\dakolchu\Мои документы\Мои рисунки\548258_442825319090155_357357463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572" y="948689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0275" y="207963"/>
            <a:ext cx="4999038" cy="725487"/>
          </a:xfrm>
        </p:spPr>
        <p:txBody>
          <a:bodyPr/>
          <a:lstStyle/>
          <a:p>
            <a:pPr algn="l"/>
            <a:r>
              <a:rPr lang="ru-RU" sz="2400" b="1" dirty="0" smtClean="0"/>
              <a:t>Актуальность проблематики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35281" y="1521588"/>
            <a:ext cx="4383088" cy="2516187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Активное обсуждение обеспечения безопасности детей в Интернете</a:t>
            </a:r>
          </a:p>
          <a:p>
            <a:pPr>
              <a:defRPr/>
            </a:pPr>
            <a:r>
              <a:rPr lang="ru-RU" sz="2000" dirty="0" smtClean="0"/>
              <a:t>Сотрудничество бизнеса с государством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EF5C00A5-E3BE-48F4-95DE-312F1D8DBE18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4340" y="1769465"/>
            <a:ext cx="3241675" cy="1520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TextBox 22"/>
          <p:cNvSpPr txBox="1">
            <a:spLocks noChangeArrowheads="1"/>
          </p:cNvSpPr>
          <p:nvPr/>
        </p:nvSpPr>
        <p:spPr bwMode="auto">
          <a:xfrm>
            <a:off x="6362453" y="1867128"/>
            <a:ext cx="2862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Программы безопасного Интернета для детей и родителей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75203" y="3537383"/>
            <a:ext cx="8750300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500" b="1" dirty="0">
                <a:solidFill>
                  <a:srgbClr val="FF3300"/>
                </a:solidFill>
                <a:latin typeface="Arial" pitchFamily="34" charset="0"/>
              </a:rPr>
              <a:t>Андрей </a:t>
            </a:r>
            <a:r>
              <a:rPr lang="ru-RU" sz="1500" b="1" dirty="0" err="1">
                <a:solidFill>
                  <a:srgbClr val="FF3300"/>
                </a:solidFill>
                <a:latin typeface="Arial" pitchFamily="34" charset="0"/>
              </a:rPr>
              <a:t>Дубовсков</a:t>
            </a:r>
            <a:r>
              <a:rPr lang="ru-RU" sz="1500" b="1" dirty="0">
                <a:solidFill>
                  <a:srgbClr val="FF3300"/>
                </a:solidFill>
                <a:latin typeface="Arial" pitchFamily="34" charset="0"/>
              </a:rPr>
              <a:t>,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</a:rPr>
              <a:t> Президент МТС: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«Группа МТС как один из крупнейших провайдеров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</a:rPr>
              <a:t>интернет-доступа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</a:rPr>
              <a:t> в России придает большое значение  вопросам защиты детей от негативного контента и мошеннических ресурсов. Наши клиенты уже имеют возможность пользоваться сервисами, которые помогают эффективно и безопасно организовывать работу детей во всемирной сети. Интернет может дать огромное количество полезной информации, необходимой для учебы, общения и развития, и наша задача – не только создать безопасные и удобные сервисы для работы, но и  привить детям ответственность за свои действия в Интернете».</a:t>
            </a:r>
          </a:p>
        </p:txBody>
      </p:sp>
      <p:sp>
        <p:nvSpPr>
          <p:cNvPr id="8" name="Стрелка вправо 7"/>
          <p:cNvSpPr/>
          <p:nvPr/>
        </p:nvSpPr>
        <p:spPr>
          <a:xfrm rot="777143">
            <a:off x="4762005" y="1852552"/>
            <a:ext cx="997528" cy="20188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1042402">
            <a:off x="4724399" y="2491839"/>
            <a:ext cx="997528" cy="20188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17538" y="401638"/>
            <a:ext cx="8736012" cy="725487"/>
          </a:xfrm>
        </p:spPr>
        <p:txBody>
          <a:bodyPr/>
          <a:lstStyle/>
          <a:p>
            <a:pPr algn="l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31747" name="Объект 2"/>
          <p:cNvSpPr>
            <a:spLocks noGrp="1"/>
          </p:cNvSpPr>
          <p:nvPr>
            <p:ph sz="half" idx="1"/>
          </p:nvPr>
        </p:nvSpPr>
        <p:spPr>
          <a:xfrm>
            <a:off x="311150" y="422275"/>
            <a:ext cx="9210675" cy="59737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9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C0000"/>
                </a:solidFill>
                <a:latin typeface="Comic Sans MS" pitchFamily="66" charset="0"/>
              </a:rPr>
              <a:t>Спасибо за внимание!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2B506B-0CFE-4B22-B371-454355ABC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300" y="1785938"/>
            <a:ext cx="370046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3975" y="3659188"/>
            <a:ext cx="43402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ocuments and Settings\dakolchu\Мои документы\Мои рисунки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21" y="314376"/>
            <a:ext cx="1066667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077585" y="2589667"/>
            <a:ext cx="5380037" cy="758825"/>
          </a:xfrm>
          <a:prstGeom prst="rightArrow">
            <a:avLst>
              <a:gd name="adj1" fmla="val 50000"/>
              <a:gd name="adj2" fmla="val 17724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7275" y="177800"/>
            <a:ext cx="6308725" cy="725488"/>
          </a:xfrm>
        </p:spPr>
        <p:txBody>
          <a:bodyPr/>
          <a:lstStyle/>
          <a:p>
            <a:r>
              <a:rPr lang="ru-RU" sz="2400" b="1" smtClean="0">
                <a:solidFill>
                  <a:srgbClr val="993300"/>
                </a:solidFill>
              </a:rPr>
              <a:t>Социальные инвестиции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1F8676C6-F343-4AAF-A485-274719B7E747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587251" y="1580037"/>
            <a:ext cx="3664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Оператор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связи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7712467" y="1641249"/>
            <a:ext cx="146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Абонент</a:t>
            </a:r>
          </a:p>
        </p:txBody>
      </p:sp>
      <p:pic>
        <p:nvPicPr>
          <p:cNvPr id="19466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64" y="2418112"/>
            <a:ext cx="1185862" cy="11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21"/>
          <p:cNvSpPr txBox="1">
            <a:spLocks noChangeArrowheads="1"/>
          </p:cNvSpPr>
          <p:nvPr/>
        </p:nvSpPr>
        <p:spPr bwMode="auto">
          <a:xfrm>
            <a:off x="560696" y="4353709"/>
            <a:ext cx="4403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</a:rPr>
              <a:t>Защита детей от негативного контента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ru-RU" sz="1600" b="1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</a:rPr>
              <a:t>Лояльность клиентов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</a:rPr>
              <a:t>Приток новых абонентов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</a:rPr>
              <a:t>Повышение доверия сотрудников</a:t>
            </a:r>
          </a:p>
        </p:txBody>
      </p:sp>
      <p:sp>
        <p:nvSpPr>
          <p:cNvPr id="19468" name="AutoShape 22"/>
          <p:cNvSpPr>
            <a:spLocks noChangeArrowheads="1"/>
          </p:cNvSpPr>
          <p:nvPr/>
        </p:nvSpPr>
        <p:spPr bwMode="auto">
          <a:xfrm>
            <a:off x="4832659" y="4464834"/>
            <a:ext cx="1154112" cy="188913"/>
          </a:xfrm>
          <a:custGeom>
            <a:avLst/>
            <a:gdLst>
              <a:gd name="T0" fmla="*/ 46249112 w 21600"/>
              <a:gd name="T1" fmla="*/ 0 h 21600"/>
              <a:gd name="T2" fmla="*/ 0 w 21600"/>
              <a:gd name="T3" fmla="*/ 826118 h 21600"/>
              <a:gd name="T4" fmla="*/ 46249112 w 21600"/>
              <a:gd name="T5" fmla="*/ 1652228 h 21600"/>
              <a:gd name="T6" fmla="*/ 61665491 w 21600"/>
              <a:gd name="T7" fmla="*/ 8261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23"/>
          <p:cNvSpPr>
            <a:spLocks noChangeArrowheads="1"/>
          </p:cNvSpPr>
          <p:nvPr/>
        </p:nvSpPr>
        <p:spPr bwMode="auto">
          <a:xfrm>
            <a:off x="4846946" y="5144284"/>
            <a:ext cx="1154113" cy="188913"/>
          </a:xfrm>
          <a:custGeom>
            <a:avLst/>
            <a:gdLst>
              <a:gd name="T0" fmla="*/ 46249205 w 21600"/>
              <a:gd name="T1" fmla="*/ 0 h 21600"/>
              <a:gd name="T2" fmla="*/ 0 w 21600"/>
              <a:gd name="T3" fmla="*/ 826118 h 21600"/>
              <a:gd name="T4" fmla="*/ 46249205 w 21600"/>
              <a:gd name="T5" fmla="*/ 1652228 h 21600"/>
              <a:gd name="T6" fmla="*/ 61665598 w 21600"/>
              <a:gd name="T7" fmla="*/ 8261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24"/>
          <p:cNvSpPr>
            <a:spLocks/>
          </p:cNvSpPr>
          <p:nvPr/>
        </p:nvSpPr>
        <p:spPr bwMode="auto">
          <a:xfrm>
            <a:off x="4359584" y="4833134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Text Box 25"/>
          <p:cNvSpPr txBox="1">
            <a:spLocks noChangeArrowheads="1"/>
          </p:cNvSpPr>
          <p:nvPr/>
        </p:nvSpPr>
        <p:spPr bwMode="auto">
          <a:xfrm>
            <a:off x="5908984" y="4363234"/>
            <a:ext cx="384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pitchFamily="34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pitchFamily="34" charset="0"/>
              </a:rPr>
              <a:t>Ответственность перед обществом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982009" y="5042684"/>
            <a:ext cx="340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pitchFamily="34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pitchFamily="34" charset="0"/>
              </a:rPr>
              <a:t>Связь соцпроектов с бизнесом</a:t>
            </a:r>
          </a:p>
        </p:txBody>
      </p:sp>
      <p:pic>
        <p:nvPicPr>
          <p:cNvPr id="17" name="Рисунок 16" descr="mts_grp_gir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214" y="2324780"/>
            <a:ext cx="1526411" cy="13976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56311" y="2826327"/>
            <a:ext cx="40257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80000"/>
                </a:solidFill>
              </a:rPr>
              <a:t>Мы в ответе за тех, кого подключили.</a:t>
            </a:r>
            <a:endParaRPr lang="ru-RU" b="1" dirty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959475" y="196850"/>
            <a:ext cx="3133725" cy="9144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409950" y="3343275"/>
            <a:ext cx="2036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pitchFamily="34" charset="0"/>
              </a:rPr>
              <a:t>Риски </a:t>
            </a:r>
          </a:p>
          <a:p>
            <a:pPr algn="ctr"/>
            <a:r>
              <a:rPr lang="ru-RU" sz="2400" b="1">
                <a:solidFill>
                  <a:schemeClr val="tx1"/>
                </a:solidFill>
                <a:latin typeface="Arial" pitchFamily="34" charset="0"/>
              </a:rPr>
              <a:t>в Интернете</a:t>
            </a:r>
          </a:p>
        </p:txBody>
      </p:sp>
      <p:sp>
        <p:nvSpPr>
          <p:cNvPr id="20484" name="Заголовок 1"/>
          <p:cNvSpPr>
            <a:spLocks/>
          </p:cNvSpPr>
          <p:nvPr/>
        </p:nvSpPr>
        <p:spPr bwMode="auto">
          <a:xfrm>
            <a:off x="5676900" y="0"/>
            <a:ext cx="46942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993300"/>
                </a:solidFill>
                <a:latin typeface="Arial" pitchFamily="34" charset="0"/>
              </a:rPr>
              <a:t>Риски…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739775" y="3368675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80975" y="1741488"/>
            <a:ext cx="27701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</a:rPr>
              <a:t>Технологические</a:t>
            </a: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</a:rPr>
              <a:t>Коммуникационные </a:t>
            </a: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</a:rPr>
              <a:t>Контентные</a:t>
            </a: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itchFamily="34" charset="0"/>
              </a:rPr>
              <a:t>Потребительские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 rot="-5400000">
            <a:off x="2846388" y="3525837"/>
            <a:ext cx="598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3300"/>
                </a:solidFill>
                <a:latin typeface="Arial" pitchFamily="34" charset="0"/>
              </a:rPr>
              <a:t>МТС предоставляет возможности по защите детей</a:t>
            </a:r>
          </a:p>
        </p:txBody>
      </p: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713" y="4768850"/>
            <a:ext cx="3514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913" y="860425"/>
            <a:ext cx="347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6" name="AutoShape 16"/>
          <p:cNvSpPr>
            <a:spLocks noChangeArrowheads="1"/>
          </p:cNvSpPr>
          <p:nvPr/>
        </p:nvSpPr>
        <p:spPr bwMode="auto">
          <a:xfrm>
            <a:off x="3263900" y="2678113"/>
            <a:ext cx="2339975" cy="2185987"/>
          </a:xfrm>
          <a:custGeom>
            <a:avLst/>
            <a:gdLst>
              <a:gd name="T0" fmla="*/ 126747354 w 21600"/>
              <a:gd name="T1" fmla="*/ 0 h 21600"/>
              <a:gd name="T2" fmla="*/ 37120562 w 21600"/>
              <a:gd name="T3" fmla="*/ 32395620 h 21600"/>
              <a:gd name="T4" fmla="*/ 0 w 21600"/>
              <a:gd name="T5" fmla="*/ 110614394 h 21600"/>
              <a:gd name="T6" fmla="*/ 37120562 w 21600"/>
              <a:gd name="T7" fmla="*/ 188833028 h 21600"/>
              <a:gd name="T8" fmla="*/ 126747354 w 21600"/>
              <a:gd name="T9" fmla="*/ 221228585 h 21600"/>
              <a:gd name="T10" fmla="*/ 216373998 w 21600"/>
              <a:gd name="T11" fmla="*/ 188833028 h 21600"/>
              <a:gd name="T12" fmla="*/ 253494492 w 21600"/>
              <a:gd name="T13" fmla="*/ 110614394 h 21600"/>
              <a:gd name="T14" fmla="*/ 216373998 w 21600"/>
              <a:gd name="T15" fmla="*/ 3239562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3" y="10800"/>
                </a:moveTo>
                <a:cubicBezTo>
                  <a:pt x="963" y="16233"/>
                  <a:pt x="5367" y="20637"/>
                  <a:pt x="10800" y="20637"/>
                </a:cubicBezTo>
                <a:cubicBezTo>
                  <a:pt x="16233" y="20637"/>
                  <a:pt x="20637" y="16233"/>
                  <a:pt x="20637" y="10800"/>
                </a:cubicBezTo>
                <a:cubicBezTo>
                  <a:pt x="20637" y="5367"/>
                  <a:pt x="16233" y="963"/>
                  <a:pt x="10800" y="963"/>
                </a:cubicBezTo>
                <a:cubicBezTo>
                  <a:pt x="5367" y="963"/>
                  <a:pt x="963" y="5367"/>
                  <a:pt x="963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7"/>
          <p:cNvSpPr>
            <a:spLocks/>
          </p:cNvSpPr>
          <p:nvPr/>
        </p:nvSpPr>
        <p:spPr bwMode="auto">
          <a:xfrm rot="10800000">
            <a:off x="2814638" y="1471613"/>
            <a:ext cx="319087" cy="4665662"/>
          </a:xfrm>
          <a:prstGeom prst="leftBrace">
            <a:avLst>
              <a:gd name="adj1" fmla="val 136742"/>
              <a:gd name="adj2" fmla="val 50000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8"/>
          <p:cNvSpPr>
            <a:spLocks noChangeArrowheads="1"/>
          </p:cNvSpPr>
          <p:nvPr/>
        </p:nvSpPr>
        <p:spPr bwMode="auto">
          <a:xfrm>
            <a:off x="6089650" y="3171825"/>
            <a:ext cx="619125" cy="258763"/>
          </a:xfrm>
          <a:custGeom>
            <a:avLst/>
            <a:gdLst>
              <a:gd name="T0" fmla="*/ 13309581 w 21600"/>
              <a:gd name="T1" fmla="*/ 0 h 21600"/>
              <a:gd name="T2" fmla="*/ 0 w 21600"/>
              <a:gd name="T3" fmla="*/ 1549954 h 21600"/>
              <a:gd name="T4" fmla="*/ 13309581 w 21600"/>
              <a:gd name="T5" fmla="*/ 3099920 h 21600"/>
              <a:gd name="T6" fmla="*/ 17746101 w 21600"/>
              <a:gd name="T7" fmla="*/ 15499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6827838" y="3117850"/>
            <a:ext cx="278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tx1"/>
                </a:solidFill>
                <a:latin typeface="Arial" pitchFamily="34" charset="0"/>
              </a:rPr>
              <a:t>Технологии и сервисы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6697663" y="3781425"/>
            <a:ext cx="3208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tx1"/>
                </a:solidFill>
                <a:latin typeface="Arial" pitchFamily="34" charset="0"/>
              </a:rPr>
              <a:t>Популяризация полезного</a:t>
            </a:r>
          </a:p>
          <a:p>
            <a:r>
              <a:rPr lang="ru-RU" sz="1800" b="1">
                <a:solidFill>
                  <a:schemeClr val="tx1"/>
                </a:solidFill>
                <a:latin typeface="Arial" pitchFamily="34" charset="0"/>
              </a:rPr>
              <a:t> и безопасного Интернета</a:t>
            </a:r>
          </a:p>
        </p:txBody>
      </p:sp>
      <p:sp>
        <p:nvSpPr>
          <p:cNvPr id="20495" name="AutoShape 22"/>
          <p:cNvSpPr>
            <a:spLocks noChangeArrowheads="1"/>
          </p:cNvSpPr>
          <p:nvPr/>
        </p:nvSpPr>
        <p:spPr bwMode="auto">
          <a:xfrm>
            <a:off x="6116638" y="3994150"/>
            <a:ext cx="619125" cy="258763"/>
          </a:xfrm>
          <a:custGeom>
            <a:avLst/>
            <a:gdLst>
              <a:gd name="T0" fmla="*/ 13309581 w 21600"/>
              <a:gd name="T1" fmla="*/ 0 h 21600"/>
              <a:gd name="T2" fmla="*/ 0 w 21600"/>
              <a:gd name="T3" fmla="*/ 1549954 h 21600"/>
              <a:gd name="T4" fmla="*/ 13309581 w 21600"/>
              <a:gd name="T5" fmla="*/ 3099920 h 21600"/>
              <a:gd name="T6" fmla="*/ 17746101 w 21600"/>
              <a:gd name="T7" fmla="*/ 15499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/>
      <p:bldP spid="163856" grpId="0" animBg="1"/>
      <p:bldP spid="163860" grpId="0"/>
      <p:bldP spid="1638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959475" y="196850"/>
            <a:ext cx="3133725" cy="9144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507" name="Заголовок 1"/>
          <p:cNvSpPr>
            <a:spLocks/>
          </p:cNvSpPr>
          <p:nvPr/>
        </p:nvSpPr>
        <p:spPr bwMode="auto">
          <a:xfrm>
            <a:off x="5211763" y="227013"/>
            <a:ext cx="46942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993300"/>
                </a:solidFill>
                <a:latin typeface="Arial" pitchFamily="34" charset="0"/>
              </a:rPr>
              <a:t>…возможности и польза!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39775" y="3368675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643515" y="1297997"/>
            <a:ext cx="8701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Интернет открывает множество возможностей для детей!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auto">
          <a:xfrm>
            <a:off x="192396" y="4757304"/>
            <a:ext cx="89516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 Нельзя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</a:rPr>
              <a:t>полностью ограничивать использование подрастающим поколением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Интернета.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 Чтобы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</a:rPr>
              <a:t>Глобальная сеть была полезной и безопасной, надо знать и уметь пользоваться правилами поведения в Интернете – как правилами дорожного движения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</a:rPr>
              <a:t> Детям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</a:rPr>
              <a:t>и их родителям надо разъяснять вопросы, связанные с безопасностью в Сети.  </a:t>
            </a:r>
          </a:p>
        </p:txBody>
      </p:sp>
      <p:pic>
        <p:nvPicPr>
          <p:cNvPr id="164884" name="Picture 20" descr="i?id=510141535-6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8543" y="4791715"/>
            <a:ext cx="1041203" cy="157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" y="2076450"/>
            <a:ext cx="2466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5" y="2239963"/>
            <a:ext cx="22510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2163763"/>
            <a:ext cx="25400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1036638" y="1890713"/>
            <a:ext cx="184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9900FF"/>
                </a:solidFill>
                <a:latin typeface="Arial" pitchFamily="34" charset="0"/>
              </a:rPr>
              <a:t>Информация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4397375" y="1928813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Arial" pitchFamily="34" charset="0"/>
              </a:rPr>
              <a:t>Учеба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7472363" y="190341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3CD843"/>
                </a:solidFill>
                <a:latin typeface="Arial" pitchFamily="34" charset="0"/>
              </a:rPr>
              <a:t>Общение</a:t>
            </a: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3481388" y="4160838"/>
            <a:ext cx="27622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И МНОГОЕ ДРУГОЕ!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8" grpId="0"/>
      <p:bldP spid="164889" grpId="0"/>
      <p:bldP spid="164890" grpId="0"/>
      <p:bldP spid="1648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16384" y="1371847"/>
            <a:ext cx="4334494" cy="11994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02917" y="260989"/>
            <a:ext cx="5105400" cy="792162"/>
          </a:xfrm>
        </p:spPr>
        <p:txBody>
          <a:bodyPr/>
          <a:lstStyle/>
          <a:p>
            <a:r>
              <a:rPr lang="ru-RU" sz="2400" b="1" dirty="0" smtClean="0"/>
              <a:t>Параметры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EFC38-9393-48FA-95ED-5FC2764DDCF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Содержимое 3"/>
          <p:cNvSpPr>
            <a:spLocks noGrp="1"/>
          </p:cNvSpPr>
          <p:nvPr>
            <p:ph/>
          </p:nvPr>
        </p:nvSpPr>
        <p:spPr>
          <a:xfrm>
            <a:off x="354012" y="518944"/>
            <a:ext cx="4073133" cy="5054600"/>
          </a:xfrm>
        </p:spPr>
        <p:txBody>
          <a:bodyPr/>
          <a:lstStyle/>
          <a:p>
            <a:pPr algn="just">
              <a:defRPr/>
            </a:pPr>
            <a:endParaRPr lang="en-US" sz="1500" b="1" dirty="0" smtClean="0">
              <a:solidFill>
                <a:srgbClr val="800000"/>
              </a:solidFill>
            </a:endParaRPr>
          </a:p>
          <a:p>
            <a:pPr algn="just">
              <a:defRPr/>
            </a:pPr>
            <a:endParaRPr lang="en-US" sz="1500" b="1" dirty="0" smtClean="0">
              <a:solidFill>
                <a:srgbClr val="800000"/>
              </a:solidFill>
            </a:endParaRPr>
          </a:p>
          <a:p>
            <a:pPr algn="just">
              <a:defRPr/>
            </a:pPr>
            <a:endParaRPr lang="en-US" sz="1500" b="1" dirty="0" smtClean="0">
              <a:solidFill>
                <a:srgbClr val="800000"/>
              </a:solidFill>
            </a:endParaRPr>
          </a:p>
          <a:p>
            <a:pPr algn="just">
              <a:defRPr/>
            </a:pPr>
            <a:endParaRPr lang="en-US" sz="1500" b="1" dirty="0" smtClean="0">
              <a:solidFill>
                <a:srgbClr val="800000"/>
              </a:solidFill>
            </a:endParaRPr>
          </a:p>
          <a:p>
            <a:pPr algn="just">
              <a:defRPr/>
            </a:pPr>
            <a:endParaRPr lang="en-US" sz="1500" b="1" dirty="0" smtClean="0">
              <a:solidFill>
                <a:srgbClr val="800000"/>
              </a:solidFill>
            </a:endParaRPr>
          </a:p>
          <a:p>
            <a:pPr algn="l">
              <a:defRPr/>
            </a:pPr>
            <a:endParaRPr lang="ru-RU" sz="1600" b="1" dirty="0" smtClean="0">
              <a:solidFill>
                <a:srgbClr val="FF0000"/>
              </a:solidFill>
              <a:latin typeface="+mn-lt"/>
            </a:endParaRPr>
          </a:p>
          <a:p>
            <a:pPr algn="l">
              <a:defRPr/>
            </a:pP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algn="l">
              <a:defRPr/>
            </a:pPr>
            <a:endParaRPr lang="ru-RU" sz="1600" b="1" dirty="0" smtClean="0">
              <a:solidFill>
                <a:srgbClr val="FF0000"/>
              </a:solidFill>
              <a:latin typeface="+mn-lt"/>
            </a:endParaRPr>
          </a:p>
          <a:p>
            <a:pPr algn="l">
              <a:defRPr/>
            </a:pP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algn="l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Цели проекта:</a:t>
            </a:r>
          </a:p>
          <a:p>
            <a:pPr algn="l">
              <a:defRPr/>
            </a:pPr>
            <a:endParaRPr lang="ru-RU" sz="16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Формирование в обществе культуры безопасного и полезного использования Интернета</a:t>
            </a: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Содействие раннему пониманию важности использования безопасного Интернета среди детей и родителей, воспитание ответственности за действия в Интернете </a:t>
            </a: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Противодействие распространению негативного контента в Интернете </a:t>
            </a: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Продвижение Линии помощи «дети онлайн» (8-800-25-000-15) </a:t>
            </a: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Позиционирование МТС как социально-ответственной компании</a:t>
            </a: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Продвижение сервисов интернет-безопасности от МТС («Родительский контроль», «Антивирус»)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16384" y="716901"/>
            <a:ext cx="480950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rgbClr val="800000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Целевые аудитории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>
              <a:defRPr/>
            </a:pP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Школьники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младших классов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 Родители школьников младших классов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 Школьные администрации, педагоги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 Представители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госорганов 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endParaRPr lang="ru-RU" sz="1600" b="1" dirty="0" smtClean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География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проекта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Москва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в дальнейшем – регионы России, страны присутствия МТС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600" dirty="0">
              <a:latin typeface="+mn-lt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Сроки реализации проекта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Декабрь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2011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сентябрь 2012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гг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. – первый этап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Сентябрь 2012 г. – регионализация  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5122" name="Picture 2" descr="D:\Documents and Settings\dakolchu\Мои документы\Мои рисунки\581491_448247695214584_336444298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826" y="4547459"/>
            <a:ext cx="310896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930900" y="227013"/>
            <a:ext cx="4999038" cy="725487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A50021"/>
                </a:solidFill>
              </a:rPr>
              <a:t>Структура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67219" y="6350371"/>
            <a:ext cx="3136900" cy="365125"/>
          </a:xfrm>
        </p:spPr>
        <p:txBody>
          <a:bodyPr/>
          <a:lstStyle/>
          <a:p>
            <a:pPr>
              <a:defRPr/>
            </a:pPr>
            <a:fld id="{E78B4E41-66E4-470A-A868-72B59172F23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3076" y="818243"/>
            <a:ext cx="4405313" cy="11649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Образовательно-выставочный проект «Дети в Интернете»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138" y="1923802"/>
            <a:ext cx="33488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Выставка-модуль «Дети в Интернете»</a:t>
            </a:r>
          </a:p>
          <a:p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Политехнический музей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Российская Государственная Детская Библиотека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Региональные библиотеки, музеи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6354" y="2305500"/>
            <a:ext cx="3135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Создание образовательных приложений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для обучения детей правилам поведения в Сети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6435" y="1935679"/>
            <a:ext cx="2553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Проведение уроков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олезного и безопасного Интернета для школьников младших классов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43" name="Picture 15" descr="http://a4.sphotos.ak.fbcdn.net/hphotos-ak-ash4/399146_301458116560210_416758056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9" y="3673115"/>
            <a:ext cx="3219696" cy="2575757"/>
          </a:xfrm>
          <a:prstGeom prst="rect">
            <a:avLst/>
          </a:prstGeom>
          <a:noFill/>
        </p:spPr>
      </p:pic>
      <p:pic>
        <p:nvPicPr>
          <p:cNvPr id="22545" name="Picture 17" descr="http://a6.sphotos.ak.fbcdn.net/hphotos-ak-ash4/405492_298823310157024_1099414320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158" y="2889786"/>
            <a:ext cx="2590224" cy="2072179"/>
          </a:xfrm>
          <a:prstGeom prst="rect">
            <a:avLst/>
          </a:prstGeom>
          <a:noFill/>
        </p:spPr>
      </p:pic>
      <p:pic>
        <p:nvPicPr>
          <p:cNvPr id="20" name="Рисунок 19" descr="девочки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552" y="3306669"/>
            <a:ext cx="2595026" cy="2953314"/>
          </a:xfrm>
          <a:prstGeom prst="rect">
            <a:avLst/>
          </a:prstGeom>
        </p:spPr>
      </p:pic>
      <p:cxnSp>
        <p:nvCxnSpPr>
          <p:cNvPr id="22" name="Прямая со стрелкой 21"/>
          <p:cNvCxnSpPr>
            <a:stCxn id="8" idx="1"/>
          </p:cNvCxnSpPr>
          <p:nvPr/>
        </p:nvCxnSpPr>
        <p:spPr>
          <a:xfrm rot="10800000" flipV="1">
            <a:off x="1721922" y="1400710"/>
            <a:ext cx="1021154" cy="392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52012" y="1793174"/>
            <a:ext cx="0" cy="40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3"/>
          </p:cNvCxnSpPr>
          <p:nvPr/>
        </p:nvCxnSpPr>
        <p:spPr>
          <a:xfrm>
            <a:off x="7148389" y="1400711"/>
            <a:ext cx="944643" cy="392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03158" y="5181348"/>
            <a:ext cx="2590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Тематические конкурсы для детей и взрослых: 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err="1" smtClean="0">
                <a:solidFill>
                  <a:schemeClr val="tx1"/>
                </a:solidFill>
              </a:rPr>
              <a:t>Интернешка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Позитивный контент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кционерная финансовая корпорация «Система»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4543425"/>
            <a:ext cx="1058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8053" y="190006"/>
            <a:ext cx="7188200" cy="725488"/>
          </a:xfrm>
        </p:spPr>
        <p:txBody>
          <a:bodyPr/>
          <a:lstStyle/>
          <a:p>
            <a:pPr algn="l"/>
            <a:r>
              <a:rPr lang="en-US" b="1" dirty="0" smtClean="0"/>
              <a:t>		</a:t>
            </a:r>
            <a:r>
              <a:rPr lang="ru-RU" sz="2400" b="1" dirty="0" smtClean="0">
                <a:solidFill>
                  <a:srgbClr val="A50021"/>
                </a:solidFill>
              </a:rPr>
              <a:t>Партнеры проекта в Москве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A312872E-754E-42AA-9BBA-17266D398091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90538" y="1027113"/>
            <a:ext cx="858996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Государство:</a:t>
            </a: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endParaRPr lang="ru-RU">
              <a:solidFill>
                <a:schemeClr val="tx1"/>
              </a:solidFill>
              <a:latin typeface="Arial" pitchFamily="34" charset="0"/>
            </a:endParaRPr>
          </a:p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  <a:p>
            <a:endParaRPr lang="ru-RU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Музей:</a:t>
            </a: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Идеологические партнеры:</a:t>
            </a:r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>
                <a:solidFill>
                  <a:schemeClr val="tx1"/>
                </a:solidFill>
                <a:latin typeface="Arial" pitchFamily="34" charset="0"/>
              </a:rPr>
              <a:t>                           </a:t>
            </a:r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проект </a:t>
            </a:r>
            <a:r>
              <a:rPr lang="en-US" b="1">
                <a:solidFill>
                  <a:schemeClr val="tx1"/>
                </a:solidFill>
                <a:latin typeface="Arial" pitchFamily="34" charset="0"/>
              </a:rPr>
              <a:t>Family Safety</a:t>
            </a: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  <a:p>
            <a:endParaRPr lang="ru-RU">
              <a:solidFill>
                <a:schemeClr val="tx1"/>
              </a:solidFill>
              <a:latin typeface="Arial" pitchFamily="34" charset="0"/>
            </a:endParaRP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Другие компании:</a:t>
            </a: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ru-RU">
              <a:solidFill>
                <a:schemeClr val="tx1"/>
              </a:solidFill>
              <a:latin typeface="Arial" pitchFamily="34" charset="0"/>
            </a:endParaRPr>
          </a:p>
          <a:p>
            <a:endParaRPr lang="ru-RU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НКО:</a:t>
            </a: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endParaRPr lang="ru-RU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6249988" y="958850"/>
            <a:ext cx="3048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Детский Интернет-браузер</a:t>
            </a: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endParaRPr lang="ru-RU" b="1">
              <a:solidFill>
                <a:schemeClr val="tx1"/>
              </a:solidFill>
              <a:latin typeface="Arial" pitchFamily="34" charset="0"/>
            </a:endParaRPr>
          </a:p>
          <a:p>
            <a:endParaRPr lang="en-US" b="1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b="1">
                <a:solidFill>
                  <a:schemeClr val="tx1"/>
                </a:solidFill>
                <a:latin typeface="Arial" pitchFamily="34" charset="0"/>
              </a:rPr>
              <a:t>СМИ: </a:t>
            </a:r>
          </a:p>
          <a:p>
            <a:pPr>
              <a:buFont typeface="Arial" pitchFamily="34" charset="0"/>
              <a:buChar char="•"/>
            </a:pPr>
            <a:r>
              <a:rPr lang="ru-RU">
                <a:solidFill>
                  <a:schemeClr val="tx1"/>
                </a:solidFill>
                <a:latin typeface="Arial" pitchFamily="34" charset="0"/>
              </a:rPr>
              <a:t>Детские СМИ и порталы в Интернете</a:t>
            </a:r>
          </a:p>
          <a:p>
            <a:pPr>
              <a:buFont typeface="Arial" pitchFamily="34" charset="0"/>
              <a:buChar char="•"/>
            </a:pPr>
            <a:r>
              <a:rPr lang="ru-RU">
                <a:solidFill>
                  <a:schemeClr val="tx1"/>
                </a:solidFill>
                <a:latin typeface="Arial" pitchFamily="34" charset="0"/>
              </a:rPr>
              <a:t>Общественные и социальные СМИ</a:t>
            </a:r>
          </a:p>
          <a:p>
            <a:pPr>
              <a:buFont typeface="Arial" pitchFamily="34" charset="0"/>
              <a:buChar char="•"/>
            </a:pPr>
            <a:endParaRPr lang="ru-RU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4583" name="Picture 7" descr="Министерство образования и нау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5063" y="1212850"/>
            <a:ext cx="2332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Googl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5" y="3149600"/>
            <a:ext cx="1104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986088"/>
            <a:ext cx="1419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logo_ne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3702050"/>
            <a:ext cx="466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Антивирус Касперского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263" y="4725988"/>
            <a:ext cx="9191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МГТС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225" y="4660900"/>
            <a:ext cx="698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Фонд Развития Интернет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013" y="5603875"/>
            <a:ext cx="134143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logo_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11438" y="5762625"/>
            <a:ext cx="168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18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28788" y="1735138"/>
            <a:ext cx="11842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19838" y="4830763"/>
            <a:ext cx="23876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3228975"/>
            <a:ext cx="19827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spac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038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spac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48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 descr="Минкомсвязь России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1175" y="1406525"/>
            <a:ext cx="15732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 descr="Детский мир. Сеть магазинов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00" y="4716463"/>
            <a:ext cx="8731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7я.ру. Самый семейный сайт!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3819525"/>
            <a:ext cx="109696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365050" y="1352178"/>
            <a:ext cx="1857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4" descr="Intel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562475" y="4627563"/>
            <a:ext cx="5794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85988" y="1290638"/>
            <a:ext cx="14081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6" descr="osdlogo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38888" y="5711825"/>
            <a:ext cx="3144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8" descr="E:\Мои документы\Фиксики\Проект МТС\Photos_opening\MTS_открытие\MTS_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792">
            <a:off x="6706060" y="1383920"/>
            <a:ext cx="3146798" cy="23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6178">
            <a:off x="5424095" y="926007"/>
            <a:ext cx="1945449" cy="198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3438" y="158750"/>
            <a:ext cx="5830887" cy="630238"/>
          </a:xfrm>
        </p:spPr>
        <p:txBody>
          <a:bodyPr/>
          <a:lstStyle/>
          <a:p>
            <a:pPr algn="l"/>
            <a:r>
              <a:rPr lang="ru-RU" sz="2400" b="1" dirty="0" smtClean="0"/>
              <a:t>Выставка «Дети в Интернете»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99300" y="6215063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fld id="{B1EEEDF5-2EA6-49DD-A758-AD9DE017FE77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</a:rPr>
              <a:pPr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25606" name="Содержимое 2"/>
          <p:cNvSpPr>
            <a:spLocks noGrp="1"/>
          </p:cNvSpPr>
          <p:nvPr>
            <p:ph idx="4294967295"/>
          </p:nvPr>
        </p:nvSpPr>
        <p:spPr>
          <a:xfrm>
            <a:off x="344385" y="834572"/>
            <a:ext cx="5012108" cy="4378696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Целевая аудитория: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	</a:t>
            </a:r>
            <a:r>
              <a:rPr lang="ru-RU" sz="1200" dirty="0" smtClean="0"/>
              <a:t>Выставка в первую очередь рассчитана на школьников младших классов (6-10 лет) и их родителей (обучение правилам и услугам МТС по безопасному Интернету), однако визуально и концептуально сделана в формате, который интересен всем посетителям. 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solidFill>
                <a:srgbClr val="8000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Цели выставки: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 smtClean="0"/>
              <a:t>Для детей: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Показать, что Интернет интересен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Научить правилам безопасного пользования Интернетом </a:t>
            </a:r>
          </a:p>
          <a:p>
            <a:pPr>
              <a:lnSpc>
                <a:spcPct val="80000"/>
              </a:lnSpc>
              <a:buNone/>
            </a:pPr>
            <a:r>
              <a:rPr lang="ru-RU" sz="1200" b="1" dirty="0" smtClean="0"/>
              <a:t>Для родителей:</a:t>
            </a: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Показать, что Интернет детям может быть полезен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Предупредить об опасностях Интернета для детей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Указать способы устранения рисков Интернета для детей  </a:t>
            </a:r>
          </a:p>
          <a:p>
            <a:pPr>
              <a:lnSpc>
                <a:spcPct val="80000"/>
              </a:lnSpc>
            </a:pPr>
            <a:endParaRPr lang="ru-RU" sz="1200" dirty="0" smtClean="0">
              <a:latin typeface="Georgia" pitchFamily="18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62529" y="4510485"/>
            <a:ext cx="489824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Интерактивно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WOW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-эффект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  Руками – трогать!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Простота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C0000"/>
              </a:buClr>
            </a:pP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C0000"/>
              </a:buClr>
            </a:pPr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C0000"/>
              </a:buClr>
            </a:pP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C0000"/>
              </a:buClr>
            </a:pP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Использование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современных технологий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  Раздел для родителей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  Зона игр и проведения мастер-классов (уроков)</a:t>
            </a:r>
            <a:r>
              <a:rPr lang="ru-RU" sz="1200" dirty="0">
                <a:latin typeface="+mn-lt"/>
              </a:rPr>
              <a:t> </a:t>
            </a:r>
          </a:p>
        </p:txBody>
      </p:sp>
      <p:pic>
        <p:nvPicPr>
          <p:cNvPr id="22541" name="Picture 6" descr="E:\Мои документы\Фиксики\Проект МТС\Photos_opening\MTS_открытие\MTS_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1080">
            <a:off x="5243612" y="3091775"/>
            <a:ext cx="3104360" cy="23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9204" y="4256569"/>
            <a:ext cx="39782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Принципы формирования выставки: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2529" y="5593756"/>
            <a:ext cx="4832269" cy="93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Мероприятия:</a:t>
            </a:r>
          </a:p>
          <a:p>
            <a:endParaRPr lang="ru-RU" sz="1200" b="1" dirty="0" smtClean="0">
              <a:solidFill>
                <a:srgbClr val="FF0000"/>
              </a:solidFill>
              <a:latin typeface="+mn-lt"/>
            </a:endParaRPr>
          </a:p>
          <a:p>
            <a:pPr marL="171450" indent="-1714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Интерактивные экскурсии/ </a:t>
            </a:r>
            <a:r>
              <a:rPr lang="ru-RU" sz="1200" dirty="0" err="1" smtClean="0">
                <a:solidFill>
                  <a:schemeClr val="tx1"/>
                </a:solidFill>
              </a:rPr>
              <a:t>квесты</a:t>
            </a:r>
            <a:r>
              <a:rPr lang="ru-RU" sz="1200" dirty="0" smtClean="0">
                <a:solidFill>
                  <a:schemeClr val="tx1"/>
                </a:solidFill>
              </a:rPr>
              <a:t> для школьных групп </a:t>
            </a:r>
          </a:p>
          <a:p>
            <a:pPr marL="171450" indent="-17145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Специальные корпоративные дни МТС (для детей сотрудников) и партнеров («Детский мир» и др.)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Documents and Settings\dakolchu\Мои документы\Мои рисунки\185050_448244841881536_112152258_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791" y="3922395"/>
            <a:ext cx="158496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Приложение 1 Шаблон презентации Группы МТС (Рус)">
  <a:themeElements>
    <a:clrScheme name="3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3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3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Приложение 1 Шаблон презентации Группы МТС (Рус)">
  <a:themeElements>
    <a:clrScheme name="11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11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1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иложение 1 Шаблон презентации Группы МТС (Рус)">
  <a:themeElements>
    <a:clrScheme name="2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2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Приложение 1 Шаблон презентации Группы МТС (Рус)">
  <a:themeElements>
    <a:clrScheme name="4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4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4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Приложение 1 Шаблон презентации Группы МТС (Рус)">
  <a:themeElements>
    <a:clrScheme name="5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5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5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Приложение 1 Шаблон презентации Группы МТС (Рус)">
  <a:themeElements>
    <a:clrScheme name="6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6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Приложение 1 Шаблон презентации Группы МТС (Рус)">
  <a:themeElements>
    <a:clrScheme name="7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7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7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Приложение 1 Шаблон презентации Группы МТС (Рус)">
  <a:themeElements>
    <a:clrScheme name="8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8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8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Приложение 1 Шаблон презентации Группы МТС (Рус)">
  <a:themeElements>
    <a:clrScheme name="9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9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9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Приложение 1 Шаблон презентации Группы МТС (Рус)">
  <a:themeElements>
    <a:clrScheme name="10_Приложение 1 Шаблон презентации Группы МТС (Рус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C24"/>
      </a:accent1>
      <a:accent2>
        <a:srgbClr val="969696"/>
      </a:accent2>
      <a:accent3>
        <a:srgbClr val="FFFFFF"/>
      </a:accent3>
      <a:accent4>
        <a:srgbClr val="000000"/>
      </a:accent4>
      <a:accent5>
        <a:srgbClr val="F4ABAC"/>
      </a:accent5>
      <a:accent6>
        <a:srgbClr val="878787"/>
      </a:accent6>
      <a:hlink>
        <a:srgbClr val="FFCC00"/>
      </a:hlink>
      <a:folHlink>
        <a:srgbClr val="0000FF"/>
      </a:folHlink>
    </a:clrScheme>
    <a:fontScheme name="10_Приложение 1 Шаблон презентации Группы МТС (Рус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ts val="2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0_Приложение 1 Шаблон презентации Группы МТС (Рус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878787"/>
        </a:accent6>
        <a:hlink>
          <a:srgbClr val="FFCC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 template</Template>
  <TotalTime>26880</TotalTime>
  <Words>1525</Words>
  <Application>Microsoft Office PowerPoint</Application>
  <PresentationFormat>Лист A4 (210x297 мм)</PresentationFormat>
  <Paragraphs>347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3_Приложение 1 Шаблон презентации Группы МТС (Рус)</vt:lpstr>
      <vt:lpstr>2_Приложение 1 Шаблон презентации Группы МТС (Рус)</vt:lpstr>
      <vt:lpstr>4_Приложение 1 Шаблон презентации Группы МТС (Рус)</vt:lpstr>
      <vt:lpstr>5_Приложение 1 Шаблон презентации Группы МТС (Рус)</vt:lpstr>
      <vt:lpstr>6_Приложение 1 Шаблон презентации Группы МТС (Рус)</vt:lpstr>
      <vt:lpstr>7_Приложение 1 Шаблон презентации Группы МТС (Рус)</vt:lpstr>
      <vt:lpstr>8_Приложение 1 Шаблон презентации Группы МТС (Рус)</vt:lpstr>
      <vt:lpstr>9_Приложение 1 Шаблон презентации Группы МТС (Рус)</vt:lpstr>
      <vt:lpstr>10_Приложение 1 Шаблон презентации Группы МТС (Рус)</vt:lpstr>
      <vt:lpstr>11_Приложение 1 Шаблон презентации Группы МТС (Рус)</vt:lpstr>
      <vt:lpstr>6_Office Theme</vt:lpstr>
      <vt:lpstr>Презентация PowerPoint</vt:lpstr>
      <vt:lpstr>Актуальность проблематики</vt:lpstr>
      <vt:lpstr>Социальные инвестиции</vt:lpstr>
      <vt:lpstr>Презентация PowerPoint</vt:lpstr>
      <vt:lpstr>Презентация PowerPoint</vt:lpstr>
      <vt:lpstr>Параметры проекта</vt:lpstr>
      <vt:lpstr>Структура проекта</vt:lpstr>
      <vt:lpstr>  Партнеры проекта в Москве</vt:lpstr>
      <vt:lpstr>Выставка «Дети в Интернете»</vt:lpstr>
      <vt:lpstr>Презентация PowerPoint</vt:lpstr>
      <vt:lpstr> Уроки полезного и безопасного Интернета</vt:lpstr>
      <vt:lpstr> Семинары для учителей</vt:lpstr>
      <vt:lpstr> Сквозной интерактивный элемент – персонажи-помощники   </vt:lpstr>
      <vt:lpstr> Тематические конкурсы</vt:lpstr>
      <vt:lpstr> Информационные web-ресурсы</vt:lpstr>
      <vt:lpstr> Спецпроекты со СМИ</vt:lpstr>
      <vt:lpstr>Регионализация: выставки </vt:lpstr>
      <vt:lpstr>Регионализация: уроки</vt:lpstr>
      <vt:lpstr>Регионализация: уроки</vt:lpstr>
      <vt:lpstr>      </vt:lpstr>
    </vt:vector>
  </TitlesOfParts>
  <Company>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oleynik</dc:creator>
  <cp:lastModifiedBy>Кольчугин Дмитрий Андреевич</cp:lastModifiedBy>
  <cp:revision>1023</cp:revision>
  <cp:lastPrinted>2011-02-22T17:15:58Z</cp:lastPrinted>
  <dcterms:created xsi:type="dcterms:W3CDTF">2008-06-11T07:57:39Z</dcterms:created>
  <dcterms:modified xsi:type="dcterms:W3CDTF">2012-11-22T11:55:33Z</dcterms:modified>
</cp:coreProperties>
</file>