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726" r:id="rId1"/>
  </p:sldMasterIdLst>
  <p:notesMasterIdLst>
    <p:notesMasterId r:id="rId10"/>
  </p:notesMasterIdLst>
  <p:handoutMasterIdLst>
    <p:handoutMasterId r:id="rId11"/>
  </p:handoutMasterIdLst>
  <p:sldIdLst>
    <p:sldId id="852" r:id="rId2"/>
    <p:sldId id="947" r:id="rId3"/>
    <p:sldId id="975" r:id="rId4"/>
    <p:sldId id="982" r:id="rId5"/>
    <p:sldId id="978" r:id="rId6"/>
    <p:sldId id="981" r:id="rId7"/>
    <p:sldId id="984" r:id="rId8"/>
    <p:sldId id="930" r:id="rId9"/>
  </p:sldIdLst>
  <p:sldSz cx="9144000" cy="6858000" type="screen4x3"/>
  <p:notesSz cx="6797675" cy="9926638"/>
  <p:embeddedFontLst>
    <p:embeddedFont>
      <p:font typeface="PartnerCondensed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rtnerCondensed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rtnerCondensed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rtnerCondensed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rtnerCondensed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rtnerCondensed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rtnerCondensed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rtnerCondensed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rtnerCondensed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rtnerCondensed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  <a:srgbClr val="0000FF"/>
    <a:srgbClr val="9EC340"/>
    <a:srgbClr val="0C7088"/>
    <a:srgbClr val="FF8202"/>
    <a:srgbClr val="1F4E75"/>
    <a:srgbClr val="6600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5" autoAdjust="0"/>
    <p:restoredTop sz="83284" autoAdjust="0"/>
  </p:normalViewPr>
  <p:slideViewPr>
    <p:cSldViewPr snapToGrid="0">
      <p:cViewPr varScale="1">
        <p:scale>
          <a:sx n="75" d="100"/>
          <a:sy n="75" d="100"/>
        </p:scale>
        <p:origin x="-2160" y="-10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402" y="-96"/>
      </p:cViewPr>
      <p:guideLst>
        <p:guide orient="horz" pos="3128"/>
        <p:guide pos="2141"/>
      </p:guideLst>
    </p:cSldViewPr>
  </p:notesViewPr>
  <p:gridSpacing cx="78162150" cy="78162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0313" y="940117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76295" tIns="38147" rIns="76295" bIns="38147" numCol="1" anchor="b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F9D67CB1-F374-44A9-8E21-A1FA0F281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636588"/>
            <a:ext cx="4827588" cy="3621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181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9550" y="4473575"/>
            <a:ext cx="6403975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8092" tIns="51458" rIns="98092" bIns="51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Body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44988" y="166688"/>
            <a:ext cx="22256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589" tIns="0" rIns="19589" bIns="0" numCol="1" anchor="t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fld id="{136B5FE1-BF0E-4953-8EF9-11485F3DAA7A}" type="datetime1">
              <a:rPr lang="ru-RU"/>
              <a:pPr>
                <a:defRPr/>
              </a:pPr>
              <a:t>27.11.2012</a:t>
            </a:fld>
            <a:endParaRPr lang="en-US" dirty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9388" y="198438"/>
            <a:ext cx="3632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589" tIns="0" rIns="19589" bIns="0" numCol="1" anchor="t" anchorCtr="0" compatLnSpc="1">
            <a:prstTxWarp prst="textNoShape">
              <a:avLst/>
            </a:prstTxWarp>
          </a:bodyPr>
          <a:lstStyle>
            <a:lvl1pPr defTabSz="939800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Cisco IP Contact Center Enterprise Edition</a:t>
            </a:r>
          </a:p>
        </p:txBody>
      </p:sp>
      <p:sp>
        <p:nvSpPr>
          <p:cNvPr id="20486" name="Rectangle 16"/>
          <p:cNvSpPr>
            <a:spLocks noChangeArrowheads="1"/>
          </p:cNvSpPr>
          <p:nvPr/>
        </p:nvSpPr>
        <p:spPr bwMode="auto">
          <a:xfrm>
            <a:off x="158750" y="9269413"/>
            <a:ext cx="29638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589" tIns="0" rIns="19589" bIns="0" anchor="b"/>
          <a:lstStyle/>
          <a:p>
            <a:pPr defTabSz="939800" eaLnBrk="0" hangingPunct="0">
              <a:defRPr/>
            </a:pPr>
            <a:r>
              <a:rPr lang="en-US" sz="1000" i="1">
                <a:latin typeface="Arial" charset="0"/>
              </a:rPr>
              <a:t>© 2003, Cisco Systems, Inc. All rights reserved.</a:t>
            </a:r>
          </a:p>
        </p:txBody>
      </p:sp>
      <p:sp>
        <p:nvSpPr>
          <p:cNvPr id="20487" name="Rectangle 17"/>
          <p:cNvSpPr>
            <a:spLocks noChangeArrowheads="1"/>
          </p:cNvSpPr>
          <p:nvPr/>
        </p:nvSpPr>
        <p:spPr bwMode="auto">
          <a:xfrm>
            <a:off x="3676650" y="9269413"/>
            <a:ext cx="29670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589" tIns="0" rIns="19589" bIns="0" anchor="b"/>
          <a:lstStyle/>
          <a:p>
            <a:pPr algn="r" defTabSz="939800" eaLnBrk="0" hangingPunct="0">
              <a:defRPr/>
            </a:pPr>
            <a:fld id="{17A52059-4D10-4F91-A8D9-F8412C54C093}" type="slidenum">
              <a:rPr lang="en-US" sz="1000" i="1">
                <a:latin typeface="Arial" charset="0"/>
              </a:rPr>
              <a:pPr algn="r" defTabSz="939800" eaLnBrk="0" hangingPunct="0">
                <a:defRPr/>
              </a:pPr>
              <a:t>‹#›</a:t>
            </a:fld>
            <a:endParaRPr lang="en-US" sz="1000" i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Так называемая медицинская сигнализация работает в США вот уже три десятка лет, и в настоящее время ею пользуются 3,5 процента пожилых людей в Америке</a:t>
            </a:r>
          </a:p>
          <a:p>
            <a:pPr marL="228600" indent="-228600">
              <a:buFontTx/>
              <a:buAutoNum type="arabicPeriod"/>
              <a:defRPr/>
            </a:pPr>
            <a:endParaRPr lang="ru-RU" dirty="0" smtClean="0"/>
          </a:p>
          <a:p>
            <a:pPr marL="228600" indent="-228600">
              <a:buFontTx/>
              <a:buAutoNum type="arabicPeriod"/>
              <a:defRPr/>
            </a:pPr>
            <a:endParaRPr lang="ru-RU" dirty="0" smtClean="0">
              <a:latin typeface="Arial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>
                <a:latin typeface="Arial" charset="0"/>
              </a:rPr>
              <a:t>Рынок систем мониторинга здоровья находится на стыке информационных интернет- технологий и высокотехнологичных сервисов.  В ИТ медицинская тема развивается уже далеко не </a:t>
            </a:r>
            <a:r>
              <a:rPr lang="ru-RU" dirty="0" err="1" smtClean="0">
                <a:latin typeface="Arial" charset="0"/>
              </a:rPr>
              <a:t>первй</a:t>
            </a:r>
            <a:r>
              <a:rPr lang="ru-RU" dirty="0" smtClean="0">
                <a:latin typeface="Arial" charset="0"/>
              </a:rPr>
              <a:t> год. В ГК АйТи тема использования ИТ в медицине также </a:t>
            </a:r>
            <a:r>
              <a:rPr lang="ru-RU" dirty="0" err="1" smtClean="0">
                <a:latin typeface="Arial" charset="0"/>
              </a:rPr>
              <a:t>развавлась</a:t>
            </a:r>
            <a:r>
              <a:rPr lang="ru-RU" dirty="0" smtClean="0">
                <a:latin typeface="Arial" charset="0"/>
              </a:rPr>
              <a:t> последние лет 5-7.</a:t>
            </a:r>
          </a:p>
          <a:p>
            <a:pPr marL="228600" indent="-228600">
              <a:buFontTx/>
              <a:buAutoNum type="arabicPeriod"/>
              <a:defRPr/>
            </a:pPr>
            <a:endParaRPr lang="ru-RU" dirty="0" smtClean="0">
              <a:latin typeface="Arial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>
                <a:latin typeface="Arial" charset="0"/>
              </a:rPr>
              <a:t>Тематика дистанционного мониторинга </a:t>
            </a:r>
          </a:p>
          <a:p>
            <a:pPr>
              <a:defRPr/>
            </a:pPr>
            <a:endParaRPr lang="ru-RU" dirty="0" smtClean="0">
              <a:latin typeface="Arial" charset="0"/>
            </a:endParaRPr>
          </a:p>
          <a:p>
            <a:pPr>
              <a:defRPr/>
            </a:pPr>
            <a:endParaRPr lang="ru-RU" dirty="0" smtClean="0">
              <a:latin typeface="Arial" charset="0"/>
            </a:endParaRPr>
          </a:p>
          <a:p>
            <a:pPr>
              <a:defRPr/>
            </a:pPr>
            <a:r>
              <a:rPr lang="ru-RU" dirty="0" smtClean="0">
                <a:latin typeface="Arial" charset="0"/>
              </a:rPr>
              <a:t>«Наш интерес к этому проекту не случаен – еще несколько лет назад мы в ГК АйТи думали о запуске подобного сервиса. Тогда, после изучения рынка и общения с медицинским сообществом было решено не развивать данное направление. И каково же было наше удивление, когда узнали о старте подобного проекта. Конечно, за прошедшие годы технологии сильно эволюционировали, но наверняка здесь сработал и принцип «в неведении сила», ребята просто не знали тех проблем, о которых в свое время задумывались мы. Они вышли на рынок и показали результат, достаточный, чтобы поверить в их будущие успехи, – отметил </a:t>
            </a:r>
            <a:r>
              <a:rPr lang="ru-RU" b="1" dirty="0" smtClean="0">
                <a:latin typeface="Arial" charset="0"/>
              </a:rPr>
              <a:t>Сергей Купцов, генеральный директор компании РИНТЕХ</a:t>
            </a:r>
            <a:r>
              <a:rPr lang="ru-RU" dirty="0" smtClean="0">
                <a:latin typeface="Arial" charset="0"/>
              </a:rPr>
              <a:t>. – В этой сделке я вижу прежде всего явный синергетический эффект. За годы работы компания РИНТЕХ накопила глубокую экспертизу в методике построения медицинских информационных систем для корпоративного сектора. Это поможет структурировать технологию «Кнопки Жизни», применение которой возможно не только на массовом рынке, но и в государственном и корпоративном секторе. В свою очередь для </a:t>
            </a:r>
            <a:r>
              <a:rPr lang="ru-RU" dirty="0" err="1" smtClean="0">
                <a:latin typeface="Arial" charset="0"/>
              </a:rPr>
              <a:t>РИНТЕХа</a:t>
            </a:r>
            <a:r>
              <a:rPr lang="ru-RU" dirty="0" smtClean="0">
                <a:latin typeface="Arial" charset="0"/>
              </a:rPr>
              <a:t> – это выход на массовый рынок, где прежде мы практически не работали».</a:t>
            </a:r>
          </a:p>
          <a:p>
            <a:pPr>
              <a:defRPr/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Консалтинговые услуги в отрасли здравоохранения, разработка нормативной базы для внедрения ИТ в области здравоохранения регионального уровня, внедрение специализированных медицинских информационных систем для участников рынка ОМС и т.д.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>
                <a:latin typeface="Arial" charset="0"/>
              </a:rPr>
              <a:t>За последние годы очень сильно эволюционировали технологии, а также, как сказал один из </a:t>
            </a:r>
            <a:r>
              <a:rPr lang="ru-RU" dirty="0" err="1" smtClean="0">
                <a:latin typeface="Arial" charset="0"/>
              </a:rPr>
              <a:t>топ-менеджеров</a:t>
            </a:r>
            <a:r>
              <a:rPr lang="ru-RU" dirty="0" smtClean="0">
                <a:latin typeface="Arial" charset="0"/>
              </a:rPr>
              <a:t> ГК АйТи, наверняка ребята просто не знали тех проблем, о которых в свое время задумывались мы,</a:t>
            </a:r>
            <a:r>
              <a:rPr lang="en-US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и сработал принцип «в неведении  - сила».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38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2219218" y="1623316"/>
            <a:ext cx="5455578" cy="1243173"/>
          </a:xfrm>
        </p:spPr>
        <p:txBody>
          <a:bodyPr tIns="90000"/>
          <a:lstStyle>
            <a:lvl1pPr>
              <a:defRPr>
                <a:solidFill>
                  <a:srgbClr val="0091A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573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25586" y="3143892"/>
            <a:ext cx="5367015" cy="1366463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ct val="0"/>
              </a:spcBef>
              <a:buFontTx/>
              <a:buNone/>
              <a:defRPr sz="1600">
                <a:solidFill>
                  <a:srgbClr val="0091AF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75" y="1073150"/>
            <a:ext cx="8113713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1175" y="2190750"/>
            <a:ext cx="3979863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2190750"/>
            <a:ext cx="398145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3438" y="4324350"/>
            <a:ext cx="398145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5798-41D1-4B3C-B595-1691E23F6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A0429-8A7A-44F5-98AB-37554608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rgbClr val="FC9B0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rgbClr val="FC9B0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rgbClr val="FC9B0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6A93E-8ADA-4839-B004-797F479B6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369050" y="6367463"/>
            <a:ext cx="2085975" cy="365125"/>
          </a:xfrm>
        </p:spPr>
        <p:txBody>
          <a:bodyPr/>
          <a:lstStyle>
            <a:lvl1pPr algn="r">
              <a:defRPr sz="900">
                <a:solidFill>
                  <a:srgbClr val="6E6A5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4549775" y="1236663"/>
            <a:ext cx="0" cy="4765675"/>
            <a:chOff x="4550485" y="1237129"/>
            <a:chExt cx="4" cy="4765638"/>
          </a:xfrm>
        </p:grpSpPr>
        <p:cxnSp>
          <p:nvCxnSpPr>
            <p:cNvPr id="6" name="Прямая соединительная линия 7"/>
            <p:cNvCxnSpPr>
              <a:cxnSpLocks noChangeShapeType="1"/>
            </p:cNvCxnSpPr>
            <p:nvPr userDrawn="1"/>
          </p:nvCxnSpPr>
          <p:spPr bwMode="auto">
            <a:xfrm>
              <a:off x="4550485" y="1237129"/>
              <a:ext cx="0" cy="4765638"/>
            </a:xfrm>
            <a:prstGeom prst="line">
              <a:avLst/>
            </a:prstGeom>
            <a:noFill/>
            <a:ln w="60325" cap="rnd" algn="ctr">
              <a:solidFill>
                <a:srgbClr val="E5E5E5"/>
              </a:solidFill>
              <a:miter lim="800000"/>
              <a:headEnd type="none" w="sm" len="sm"/>
              <a:tailEnd/>
            </a:ln>
          </p:spPr>
        </p:cxnSp>
        <p:cxnSp>
          <p:nvCxnSpPr>
            <p:cNvPr id="7" name="Прямая соединительная линия 8"/>
            <p:cNvCxnSpPr>
              <a:cxnSpLocks noChangeShapeType="1"/>
            </p:cNvCxnSpPr>
            <p:nvPr userDrawn="1"/>
          </p:nvCxnSpPr>
          <p:spPr bwMode="auto">
            <a:xfrm>
              <a:off x="4550489" y="1365850"/>
              <a:ext cx="0" cy="465595"/>
            </a:xfrm>
            <a:prstGeom prst="line">
              <a:avLst/>
            </a:prstGeom>
            <a:noFill/>
            <a:ln w="60325" cap="rnd" algn="ctr">
              <a:solidFill>
                <a:srgbClr val="FC9B02"/>
              </a:solidFill>
              <a:miter lim="800000"/>
              <a:headEnd type="none" w="sm" len="sm"/>
              <a:tailEnd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152" y="1374282"/>
            <a:ext cx="3899647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374282"/>
            <a:ext cx="3949065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7A05-C84B-4600-B327-F815E563D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>
          <a:xfrm>
            <a:off x="6369050" y="6367463"/>
            <a:ext cx="2085975" cy="365125"/>
          </a:xfrm>
        </p:spPr>
        <p:txBody>
          <a:bodyPr/>
          <a:lstStyle>
            <a:lvl1pPr algn="r">
              <a:defRPr sz="900">
                <a:solidFill>
                  <a:srgbClr val="6E6A5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4549775" y="1236663"/>
            <a:ext cx="0" cy="4765675"/>
            <a:chOff x="4550485" y="1237129"/>
            <a:chExt cx="4" cy="4765638"/>
          </a:xfrm>
        </p:grpSpPr>
        <p:cxnSp>
          <p:nvCxnSpPr>
            <p:cNvPr id="8" name="Прямая соединительная линия 7"/>
            <p:cNvCxnSpPr>
              <a:cxnSpLocks noChangeShapeType="1"/>
            </p:cNvCxnSpPr>
            <p:nvPr userDrawn="1"/>
          </p:nvCxnSpPr>
          <p:spPr bwMode="auto">
            <a:xfrm>
              <a:off x="4550485" y="1237129"/>
              <a:ext cx="0" cy="4765638"/>
            </a:xfrm>
            <a:prstGeom prst="line">
              <a:avLst/>
            </a:prstGeom>
            <a:noFill/>
            <a:ln w="60325" cap="rnd" algn="ctr">
              <a:solidFill>
                <a:srgbClr val="E5E5E5"/>
              </a:solidFill>
              <a:miter lim="800000"/>
              <a:headEnd type="none" w="sm" len="sm"/>
              <a:tailEnd/>
            </a:ln>
          </p:spPr>
        </p:cxnSp>
        <p:cxnSp>
          <p:nvCxnSpPr>
            <p:cNvPr id="9" name="Прямая соединительная линия 8"/>
            <p:cNvCxnSpPr>
              <a:cxnSpLocks noChangeShapeType="1"/>
            </p:cNvCxnSpPr>
            <p:nvPr userDrawn="1"/>
          </p:nvCxnSpPr>
          <p:spPr bwMode="auto">
            <a:xfrm>
              <a:off x="4550489" y="1365850"/>
              <a:ext cx="0" cy="465595"/>
            </a:xfrm>
            <a:prstGeom prst="line">
              <a:avLst/>
            </a:prstGeom>
            <a:noFill/>
            <a:ln w="60325" cap="rnd" algn="ctr">
              <a:solidFill>
                <a:srgbClr val="FC9B02"/>
              </a:solidFill>
              <a:miter lim="800000"/>
              <a:headEnd type="none" w="sm" len="sm"/>
              <a:tailEnd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3945"/>
            <a:ext cx="3865753" cy="378354"/>
          </a:xfrm>
          <a:solidFill>
            <a:srgbClr val="0091AF"/>
          </a:solidFill>
        </p:spPr>
        <p:txBody>
          <a:bodyPr anchor="b">
            <a:no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9650" y="1403945"/>
            <a:ext cx="3908425" cy="378354"/>
          </a:xfrm>
          <a:solidFill>
            <a:srgbClr val="0091AF"/>
          </a:solidFill>
        </p:spPr>
        <p:txBody>
          <a:bodyPr anchor="b">
            <a:no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785347"/>
            <a:ext cx="3867150" cy="42178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19650" y="1785348"/>
            <a:ext cx="3894582" cy="42174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C520-F0E9-4819-8667-A99CB60F2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9B14-8545-482E-9A32-E5C7736CE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E104-35A5-42EC-8EFA-EEAD8C100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1211283"/>
            <a:ext cx="3008313" cy="1150916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1211283"/>
            <a:ext cx="4995863" cy="491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84BE9-206E-4F9D-BAB3-23892887D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413164"/>
            <a:ext cx="6054724" cy="4270880"/>
          </a:xfrm>
          <a:ln w="76200">
            <a:solidFill>
              <a:schemeClr val="bg1"/>
            </a:solidFill>
          </a:ln>
          <a:effectLst>
            <a:outerShdw blurRad="254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11175" y="102742"/>
            <a:ext cx="7872537" cy="6164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675AC-3B56-43CA-B4A6-8111F51D6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103188"/>
            <a:ext cx="7872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355725"/>
            <a:ext cx="7980363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72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494463"/>
            <a:ext cx="55245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0091AF"/>
                </a:solidFill>
                <a:latin typeface="+mn-lt"/>
              </a:defRPr>
            </a:lvl1pPr>
          </a:lstStyle>
          <a:p>
            <a:pPr>
              <a:defRPr/>
            </a:pPr>
            <a:fld id="{E95F5715-448E-4FB6-A7EA-8E037BE81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327900" y="6489700"/>
            <a:ext cx="1127125" cy="30797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6E6A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27.08.2012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 cap="all">
          <a:solidFill>
            <a:srgbClr val="0091A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91AF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91AF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91AF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91AF"/>
          </a:solidFill>
          <a:latin typeface="Arial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6B00"/>
          </a:solidFill>
          <a:latin typeface="PartnerCondensed" pitchFamily="2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6B00"/>
          </a:solidFill>
          <a:latin typeface="PartnerCondensed" pitchFamily="2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6B00"/>
          </a:solidFill>
          <a:latin typeface="PartnerCondensed" pitchFamily="2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6B00"/>
          </a:solidFill>
          <a:latin typeface="PartnerCondensed" pitchFamily="2" charset="0"/>
        </a:defRPr>
      </a:lvl9pPr>
    </p:titleStyle>
    <p:bodyStyle>
      <a:lvl1pPr marL="268288" indent="-268288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91AF"/>
        </a:buClr>
        <a:buSzPct val="110000"/>
        <a:buFont typeface="Arial" charset="0"/>
        <a:buChar char="›"/>
        <a:defRPr sz="2400">
          <a:solidFill>
            <a:srgbClr val="3A3A3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91AF"/>
        </a:buClr>
        <a:buSzPct val="90000"/>
        <a:buFont typeface="Wingdings" pitchFamily="2" charset="2"/>
        <a:buChar char="Ø"/>
        <a:defRPr sz="2000">
          <a:solidFill>
            <a:srgbClr val="3A3A3A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91AF"/>
        </a:buClr>
        <a:buFont typeface="Arial" charset="0"/>
        <a:buChar char="•"/>
        <a:defRPr>
          <a:solidFill>
            <a:srgbClr val="3A3A3A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91AF"/>
        </a:buClr>
        <a:buChar char="–"/>
        <a:defRPr sz="1600">
          <a:solidFill>
            <a:srgbClr val="3A3A3A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91AF"/>
        </a:buClr>
        <a:buFont typeface="Wingdings" pitchFamily="2" charset="2"/>
        <a:buChar char="§"/>
        <a:defRPr sz="1600">
          <a:solidFill>
            <a:srgbClr val="3A3A3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FF6B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FF6B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FF6B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FF6B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Sevryukov@it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2219325" y="1624013"/>
            <a:ext cx="5456238" cy="12430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ГК </a:t>
            </a:r>
            <a:r>
              <a:rPr lang="ru-RU" dirty="0" err="1" smtClean="0"/>
              <a:t>Айти</a:t>
            </a:r>
            <a:r>
              <a:rPr lang="ru-RU" dirty="0" smtClean="0"/>
              <a:t> и «кнопка жизни» – </a:t>
            </a:r>
            <a:br>
              <a:rPr lang="ru-RU" dirty="0" smtClean="0"/>
            </a:br>
            <a:r>
              <a:rPr lang="ru-RU" dirty="0" smtClean="0"/>
              <a:t>разница в возрасте значения не имеет!</a:t>
            </a:r>
          </a:p>
        </p:txBody>
      </p:sp>
      <p:sp>
        <p:nvSpPr>
          <p:cNvPr id="12291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5348288" y="331788"/>
            <a:ext cx="3559175" cy="771525"/>
          </a:xfrm>
        </p:spPr>
        <p:txBody>
          <a:bodyPr/>
          <a:lstStyle/>
          <a:p>
            <a:pPr algn="r" eaLnBrk="1" hangingPunct="1"/>
            <a:r>
              <a:rPr lang="ru-RU" smtClean="0">
                <a:latin typeface="Arial" charset="0"/>
                <a:cs typeface="Arial" charset="0"/>
              </a:rPr>
              <a:t>XVI Международный фестиваль</a:t>
            </a:r>
          </a:p>
          <a:p>
            <a:pPr algn="r" eaLnBrk="1" hangingPunct="1"/>
            <a:r>
              <a:rPr lang="ru-RU" smtClean="0">
                <a:latin typeface="Arial" charset="0"/>
                <a:cs typeface="Arial" charset="0"/>
              </a:rPr>
              <a:t>«Дни PR в Москве»</a:t>
            </a:r>
          </a:p>
          <a:p>
            <a:pPr algn="r" eaLnBrk="1" hangingPunct="1"/>
            <a:r>
              <a:rPr lang="ru-RU" smtClean="0">
                <a:latin typeface="Arial" charset="0"/>
                <a:cs typeface="Arial" charset="0"/>
              </a:rPr>
              <a:t>27 ноября 2012 года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АйТи </a:t>
            </a:r>
            <a:r>
              <a:rPr lang="en-US" dirty="0" smtClean="0"/>
              <a:t>&amp; </a:t>
            </a:r>
            <a:r>
              <a:rPr lang="ru-RU" dirty="0" smtClean="0"/>
              <a:t>кнопка жизни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000" b="1" u="sng" dirty="0">
                <a:solidFill>
                  <a:srgbClr val="FF8202"/>
                </a:solidFill>
                <a:latin typeface="Arial" charset="0"/>
                <a:cs typeface="Arial" charset="0"/>
              </a:rPr>
              <a:t>Группа компаний АйТи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800" b="1" dirty="0" smtClean="0">
                <a:latin typeface="Arial" charset="0"/>
                <a:cs typeface="Arial" charset="0"/>
              </a:rPr>
              <a:t>АйТи</a:t>
            </a:r>
            <a:r>
              <a:rPr lang="ru-RU" sz="1800" dirty="0" smtClean="0">
                <a:latin typeface="Arial" charset="0"/>
                <a:cs typeface="Arial" charset="0"/>
              </a:rPr>
              <a:t> основана 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в ноябре 1990 года</a:t>
            </a:r>
            <a:r>
              <a:rPr lang="ru-RU" sz="1800" dirty="0" smtClean="0">
                <a:latin typeface="Arial" charset="0"/>
                <a:cs typeface="Arial" charset="0"/>
              </a:rPr>
              <a:t>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Сегодня ГК </a:t>
            </a:r>
            <a:r>
              <a:rPr lang="ru-RU" sz="1800" dirty="0">
                <a:latin typeface="Arial" charset="0"/>
                <a:cs typeface="Arial" charset="0"/>
              </a:rPr>
              <a:t>АйТи – это многопрофильный ИТ-холдинг, предоставляющий весь спектр услуг и решений для создания, модернизации и сопровождения корпоративных информационных систем. В компаниях группы </a:t>
            </a:r>
            <a:r>
              <a:rPr lang="ru-RU" sz="1800" dirty="0" smtClean="0">
                <a:latin typeface="Arial" charset="0"/>
                <a:cs typeface="Arial" charset="0"/>
              </a:rPr>
              <a:t>работает </a:t>
            </a:r>
            <a:r>
              <a:rPr lang="ru-RU" sz="1800" dirty="0">
                <a:latin typeface="Arial" charset="0"/>
                <a:cs typeface="Arial" charset="0"/>
              </a:rPr>
              <a:t>свыше 1</a:t>
            </a:r>
            <a:r>
              <a:rPr lang="en-US" sz="1800" dirty="0">
                <a:latin typeface="Arial" charset="0"/>
                <a:cs typeface="Arial" charset="0"/>
              </a:rPr>
              <a:t>6</a:t>
            </a:r>
            <a:r>
              <a:rPr lang="ru-RU" sz="1800" dirty="0">
                <a:latin typeface="Arial" charset="0"/>
                <a:cs typeface="Arial" charset="0"/>
              </a:rPr>
              <a:t>00 специалистов</a:t>
            </a:r>
            <a:r>
              <a:rPr lang="ru-RU" sz="1800" dirty="0" smtClean="0">
                <a:latin typeface="Arial" charset="0"/>
                <a:cs typeface="Arial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Объем </a:t>
            </a:r>
            <a:r>
              <a:rPr lang="ru-RU" sz="1800" dirty="0">
                <a:latin typeface="Arial" charset="0"/>
                <a:cs typeface="Arial" charset="0"/>
              </a:rPr>
              <a:t>бизнеса ГК АйТи по итогам 2011 года составил </a:t>
            </a:r>
            <a:r>
              <a:rPr lang="ru-RU" sz="1800" b="1" dirty="0">
                <a:latin typeface="Arial" charset="0"/>
                <a:cs typeface="Arial" charset="0"/>
              </a:rPr>
              <a:t>6</a:t>
            </a:r>
            <a:r>
              <a:rPr lang="en-US" sz="1800" b="1" dirty="0">
                <a:latin typeface="Arial" charset="0"/>
                <a:cs typeface="Arial" charset="0"/>
              </a:rPr>
              <a:t>,18</a:t>
            </a:r>
            <a:r>
              <a:rPr lang="ru-RU" sz="1800" b="1" dirty="0">
                <a:latin typeface="Arial" charset="0"/>
                <a:cs typeface="Arial" charset="0"/>
              </a:rPr>
              <a:t> </a:t>
            </a:r>
            <a:r>
              <a:rPr lang="ru-RU" sz="1800" b="1" dirty="0" smtClean="0">
                <a:latin typeface="Arial" charset="0"/>
                <a:cs typeface="Arial" charset="0"/>
              </a:rPr>
              <a:t>млрд. </a:t>
            </a:r>
            <a:r>
              <a:rPr lang="ru-RU" sz="1800" b="1" dirty="0">
                <a:latin typeface="Arial" charset="0"/>
                <a:cs typeface="Arial" charset="0"/>
              </a:rPr>
              <a:t>руб.</a:t>
            </a:r>
            <a:r>
              <a:rPr lang="ru-RU" sz="1800" dirty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b="1" u="sng" dirty="0" smtClean="0">
                <a:solidFill>
                  <a:srgbClr val="9EC340"/>
                </a:solidFill>
                <a:latin typeface="Arial" charset="0"/>
                <a:cs typeface="Arial" charset="0"/>
              </a:rPr>
              <a:t>Проект «Кнопка Жизни»</a:t>
            </a:r>
            <a:endParaRPr lang="ru-RU" sz="2000" b="1" dirty="0">
              <a:solidFill>
                <a:srgbClr val="9EC34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ru-RU" sz="1800" dirty="0" smtClean="0"/>
              <a:t>Проект </a:t>
            </a:r>
            <a:r>
              <a:rPr lang="ru-RU" sz="1800" dirty="0"/>
              <a:t>медицинской сигнализации </a:t>
            </a:r>
            <a:r>
              <a:rPr lang="ru-RU" sz="1800" b="1" dirty="0"/>
              <a:t>«Кнопка жизни</a:t>
            </a:r>
            <a:r>
              <a:rPr lang="ru-RU" sz="1800" b="1" dirty="0" smtClean="0"/>
              <a:t>»</a:t>
            </a:r>
            <a:r>
              <a:rPr lang="ru-RU" sz="1800" dirty="0" smtClean="0"/>
              <a:t> был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создан </a:t>
            </a:r>
            <a:r>
              <a:rPr lang="ru-RU" sz="1800" b="1" dirty="0">
                <a:solidFill>
                  <a:srgbClr val="FF0000"/>
                </a:solidFill>
              </a:rPr>
              <a:t>в ноябре 2010 года</a:t>
            </a:r>
            <a:r>
              <a:rPr lang="ru-RU" sz="1800" dirty="0"/>
              <a:t> </a:t>
            </a:r>
            <a:r>
              <a:rPr lang="ru-RU" sz="1800" dirty="0" smtClean="0"/>
              <a:t>выпускниками программы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err="1" smtClean="0"/>
              <a:t>full-time</a:t>
            </a:r>
            <a:r>
              <a:rPr lang="ru-RU" sz="1800" dirty="0" smtClean="0"/>
              <a:t> </a:t>
            </a:r>
            <a:r>
              <a:rPr lang="ru-RU" sz="1800" dirty="0"/>
              <a:t>MBA «Сколково</a:t>
            </a:r>
            <a:r>
              <a:rPr lang="ru-RU" sz="1800" dirty="0" smtClean="0"/>
              <a:t>».</a:t>
            </a:r>
            <a:endParaRPr lang="en-US" sz="1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 smtClean="0"/>
              <a:t>В </a:t>
            </a:r>
            <a:r>
              <a:rPr lang="ru-RU" sz="1800" dirty="0"/>
              <a:t>июле 2012 года ГК АйТи подписала </a:t>
            </a:r>
            <a:r>
              <a:rPr lang="ru-RU" sz="1800" dirty="0" smtClean="0"/>
              <a:t>инвестиционное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соглашение с основателями проекта «Кнопка </a:t>
            </a:r>
            <a:r>
              <a:rPr lang="ru-RU" sz="1800" dirty="0"/>
              <a:t>жизни</a:t>
            </a:r>
            <a:r>
              <a:rPr lang="ru-RU" sz="1800" dirty="0" smtClean="0"/>
              <a:t>»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на сумму более </a:t>
            </a:r>
            <a:r>
              <a:rPr lang="ru-RU" sz="1800" b="1" dirty="0" smtClean="0"/>
              <a:t>35 млн. руб.</a:t>
            </a:r>
            <a:endParaRPr lang="ru-RU" sz="1800" b="1" dirty="0"/>
          </a:p>
          <a:p>
            <a:pPr eaLnBrk="1" hangingPunct="1">
              <a:defRPr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sz="2000" dirty="0" smtClean="0">
              <a:latin typeface="Arial" charset="0"/>
              <a:cs typeface="Arial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rtner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rtner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rtner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rtnerCondensed" charset="0"/>
              </a:defRPr>
            </a:lvl9pPr>
          </a:lstStyle>
          <a:p>
            <a:pPr>
              <a:defRPr/>
            </a:pPr>
            <a:fld id="{6FBDD075-E7B6-454A-B91D-0E201CEBB36D}" type="slidenum">
              <a:rPr lang="ru-RU" sz="1600" smtClean="0">
                <a:latin typeface="+mn-lt"/>
              </a:rPr>
              <a:pPr>
                <a:defRPr/>
              </a:pPr>
              <a:t>2</a:t>
            </a:fld>
            <a:endParaRPr lang="ru-RU" sz="1600" dirty="0" smtClean="0">
              <a:latin typeface="+mn-lt"/>
            </a:endParaRPr>
          </a:p>
        </p:txBody>
      </p:sp>
      <p:pic>
        <p:nvPicPr>
          <p:cNvPr id="1331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50" y="1354138"/>
            <a:ext cx="238283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213" y="4011613"/>
            <a:ext cx="157797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кнопка </a:t>
            </a:r>
            <a:r>
              <a:rPr lang="ru-RU" dirty="0"/>
              <a:t>жизни</a:t>
            </a:r>
            <a:endParaRPr lang="ru-RU" dirty="0" smtClean="0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3600" b="1" dirty="0">
                <a:solidFill>
                  <a:srgbClr val="9EC340"/>
                </a:solidFill>
                <a:latin typeface="Arial" charset="0"/>
                <a:cs typeface="Arial" charset="0"/>
              </a:rPr>
              <a:t>«Кнопка Жизни» </a:t>
            </a:r>
            <a:r>
              <a:rPr lang="en-US" sz="3600" b="1" dirty="0" smtClean="0">
                <a:solidFill>
                  <a:srgbClr val="9EC340"/>
                </a:solidFill>
              </a:rPr>
              <a:t>–</a:t>
            </a:r>
            <a:r>
              <a:rPr lang="ru-RU" sz="3600" b="1" dirty="0" smtClean="0">
                <a:solidFill>
                  <a:srgbClr val="9EC340"/>
                </a:solidFill>
                <a:latin typeface="Arial" charset="0"/>
                <a:cs typeface="Arial" charset="0"/>
              </a:rPr>
              <a:t> это</a:t>
            </a:r>
            <a:r>
              <a:rPr lang="ru-RU" sz="3600" b="1" dirty="0">
                <a:solidFill>
                  <a:srgbClr val="9EC340"/>
                </a:solidFill>
                <a:latin typeface="Arial" charset="0"/>
                <a:cs typeface="Arial" charset="0"/>
              </a:rPr>
              <a:t>…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lnSpc>
                <a:spcPct val="100000"/>
              </a:lnSpc>
              <a:defRPr/>
            </a:pPr>
            <a:r>
              <a:rPr lang="ru-RU" sz="1900" dirty="0" smtClean="0"/>
              <a:t>Инновационный проект, основанный на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ru-RU" sz="1900" dirty="0" smtClean="0"/>
              <a:t>проверенных мировых практиках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1900" dirty="0"/>
              <a:t>Технологическое решение для </a:t>
            </a:r>
            <a:r>
              <a:rPr lang="ru-RU" sz="1900" dirty="0" smtClean="0"/>
              <a:t>совершенно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ru-RU" sz="1900" dirty="0" smtClean="0"/>
              <a:t>«нетехнологичных» </a:t>
            </a:r>
            <a:r>
              <a:rPr lang="ru-RU" sz="1900" dirty="0"/>
              <a:t>людей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1900" dirty="0" smtClean="0"/>
              <a:t>Первая в России медицинская сигнализация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ru-RU" sz="1900" dirty="0" smtClean="0"/>
              <a:t>для пожилых людей и людей с ограниченными возможностями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1900" dirty="0" smtClean="0"/>
              <a:t>Социально значимый проект для массового рынка (по некоторым оценкам, в России </a:t>
            </a:r>
            <a:r>
              <a:rPr lang="ru-RU" sz="1900" dirty="0"/>
              <a:t>сейчас </a:t>
            </a:r>
            <a:r>
              <a:rPr lang="ru-RU" sz="1900" dirty="0" smtClean="0"/>
              <a:t>проживает около </a:t>
            </a:r>
            <a:r>
              <a:rPr lang="ru-RU" sz="1900" dirty="0"/>
              <a:t>18 </a:t>
            </a:r>
            <a:r>
              <a:rPr lang="ru-RU" sz="1900" dirty="0" smtClean="0"/>
              <a:t>млн. </a:t>
            </a:r>
            <a:r>
              <a:rPr lang="ru-RU" sz="1900" dirty="0"/>
              <a:t>людей старше 65 лет</a:t>
            </a:r>
            <a:r>
              <a:rPr lang="ru-RU" sz="1900" dirty="0" smtClean="0"/>
              <a:t>)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algn="r"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sz="2000" dirty="0" smtClean="0">
              <a:latin typeface="Arial" charset="0"/>
              <a:cs typeface="Arial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rtner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rtner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rtner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rtnerCondensed" charset="0"/>
              </a:defRPr>
            </a:lvl9pPr>
          </a:lstStyle>
          <a:p>
            <a:pPr>
              <a:defRPr/>
            </a:pPr>
            <a:fld id="{34E648CC-5C5C-4793-B9F9-20DDCA99C479}" type="slidenum">
              <a:rPr lang="ru-RU" sz="1600" smtClean="0">
                <a:latin typeface="+mn-lt"/>
              </a:rPr>
              <a:pPr>
                <a:defRPr/>
              </a:pPr>
              <a:t>3</a:t>
            </a:fld>
            <a:endParaRPr lang="ru-RU" sz="1600" dirty="0" smtClean="0">
              <a:latin typeface="+mn-lt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3838" y="1298575"/>
            <a:ext cx="17875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АйТи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>
          <a:xfrm>
            <a:off x="511175" y="1177925"/>
            <a:ext cx="7980363" cy="49498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9EC340"/>
                </a:solidFill>
                <a:latin typeface="Arial" charset="0"/>
                <a:cs typeface="Arial" charset="0"/>
              </a:rPr>
              <a:t>Предпосылки</a:t>
            </a:r>
            <a:endParaRPr lang="ru-RU" sz="2000" dirty="0" smtClean="0"/>
          </a:p>
          <a:p>
            <a:pPr eaLnBrk="1" hangingPunct="1">
              <a:lnSpc>
                <a:spcPct val="100000"/>
              </a:lnSpc>
              <a:defRPr/>
            </a:pPr>
            <a:r>
              <a:rPr lang="ru-RU" sz="1800" dirty="0" smtClean="0"/>
              <a:t>Стратегия развития инноваций, принятая ГК АйТи: целый ряд собственных высокотехнологичных продуктов, партнерство со</a:t>
            </a:r>
            <a:r>
              <a:rPr lang="ru-RU" sz="1800" dirty="0" smtClean="0">
                <a:solidFill>
                  <a:srgbClr val="0000FF"/>
                </a:solidFill>
              </a:rPr>
              <a:t> </a:t>
            </a:r>
            <a:r>
              <a:rPr lang="ru-RU" sz="1800" dirty="0" smtClean="0"/>
              <a:t>«Сколково», ведущими вузами России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1800" dirty="0" smtClean="0"/>
              <a:t>Перспективность рынка так называемых «Систем</a:t>
            </a:r>
            <a:r>
              <a:rPr lang="en-US" sz="1800" dirty="0" smtClean="0"/>
              <a:t> </a:t>
            </a:r>
            <a:r>
              <a:rPr lang="ru-RU" sz="1800" dirty="0" smtClean="0"/>
              <a:t>дистанционного мониторинга здоровья», находящихся на стыке ИТ и высокотехнологичных сервисов</a:t>
            </a:r>
          </a:p>
          <a:p>
            <a:pPr>
              <a:defRPr/>
            </a:pPr>
            <a:r>
              <a:rPr lang="ru-RU" sz="1800" dirty="0" smtClean="0"/>
              <a:t>Опыт ГК АйТи, которая с 2005 года работает в том числе и в области информатизации </a:t>
            </a:r>
            <a:r>
              <a:rPr lang="ru-RU" sz="1800" dirty="0"/>
              <a:t>задач здравоохранения и социальной сферы </a:t>
            </a:r>
            <a:endParaRPr lang="ru-RU" sz="1800" dirty="0" smtClean="0"/>
          </a:p>
          <a:p>
            <a:pPr eaLnBrk="1" hangingPunct="1">
              <a:lnSpc>
                <a:spcPct val="100000"/>
              </a:lnSpc>
              <a:defRPr/>
            </a:pPr>
            <a:r>
              <a:rPr lang="ru-RU" sz="1800" dirty="0" smtClean="0"/>
              <a:t>Своевременность. Еще в 2007 году АйТи оценивала потенциал рынка и возможность запуска сервиса, подобного «Кнопке Жизни», но тогда от этой идеи по ряду причин пришлось отказаться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1800" dirty="0" smtClean="0">
                <a:latin typeface="Arial" charset="0"/>
              </a:rPr>
              <a:t>Возможный синергетический эффект. Помощь выходу «</a:t>
            </a:r>
            <a:r>
              <a:rPr lang="ru-RU" sz="1800" dirty="0">
                <a:latin typeface="Arial" charset="0"/>
              </a:rPr>
              <a:t>Кнопки Жизни</a:t>
            </a:r>
            <a:r>
              <a:rPr lang="ru-RU" sz="1800" dirty="0" smtClean="0">
                <a:latin typeface="Arial" charset="0"/>
              </a:rPr>
              <a:t>» в государственный </a:t>
            </a:r>
            <a:r>
              <a:rPr lang="ru-RU" sz="1800" dirty="0">
                <a:latin typeface="Arial" charset="0"/>
              </a:rPr>
              <a:t>и </a:t>
            </a:r>
            <a:r>
              <a:rPr lang="ru-RU" sz="1800" dirty="0" smtClean="0">
                <a:latin typeface="Arial" charset="0"/>
              </a:rPr>
              <a:t>корпоративный секторы и выход АйТи на массовый рынок</a:t>
            </a: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algn="r"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sz="2000" dirty="0" smtClean="0">
              <a:latin typeface="Arial" charset="0"/>
              <a:cs typeface="Arial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rtner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rtner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rtner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rtner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rtnerCondensed" charset="0"/>
              </a:defRPr>
            </a:lvl9pPr>
          </a:lstStyle>
          <a:p>
            <a:pPr>
              <a:defRPr/>
            </a:pPr>
            <a:fld id="{0ADA3351-75C3-465E-BAAF-1B4478FBEC99}" type="slidenum">
              <a:rPr lang="ru-RU" sz="1600" smtClean="0">
                <a:latin typeface="+mn-lt"/>
              </a:rPr>
              <a:pPr>
                <a:defRPr/>
              </a:pPr>
              <a:t>4</a:t>
            </a:fld>
            <a:endParaRPr lang="ru-RU" sz="1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Составляющие </a:t>
            </a:r>
            <a:r>
              <a:rPr lang="en-US" dirty="0" smtClean="0"/>
              <a:t>PR-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/>
              <a:t>Известность</a:t>
            </a:r>
            <a:r>
              <a:rPr lang="en-US" sz="1800" b="1" dirty="0" smtClean="0"/>
              <a:t> – </a:t>
            </a:r>
            <a:r>
              <a:rPr lang="ru-RU" sz="1800" dirty="0" smtClean="0"/>
              <a:t>на момент подписания </a:t>
            </a:r>
            <a:r>
              <a:rPr lang="ru-RU" sz="1800" dirty="0"/>
              <a:t>инвестиционного </a:t>
            </a:r>
            <a:r>
              <a:rPr lang="ru-RU" sz="1800" dirty="0" smtClean="0"/>
              <a:t>соглашения проект «Кнопка </a:t>
            </a:r>
            <a:r>
              <a:rPr lang="ru-RU" sz="1800" dirty="0"/>
              <a:t>Жизни» уже </a:t>
            </a:r>
            <a:r>
              <a:rPr lang="ru-RU" sz="1800" dirty="0" smtClean="0"/>
              <a:t>стал </a:t>
            </a:r>
            <a:r>
              <a:rPr lang="ru-RU" sz="1800" dirty="0"/>
              <a:t>победителем </a:t>
            </a:r>
            <a:r>
              <a:rPr lang="ru-RU" sz="1800" dirty="0" smtClean="0"/>
              <a:t> целого ряда </a:t>
            </a:r>
            <a:r>
              <a:rPr lang="ru-RU" sz="1800" dirty="0"/>
              <a:t>предпринимательских конкурсов, </a:t>
            </a:r>
            <a:r>
              <a:rPr lang="ru-RU" sz="1800" dirty="0" smtClean="0"/>
              <a:t>таких </a:t>
            </a:r>
            <a:r>
              <a:rPr lang="ru-RU" sz="1800" dirty="0"/>
              <a:t>как БИТ, «Телеком Идея», «Бизнес-Успех», «</a:t>
            </a:r>
            <a:r>
              <a:rPr lang="ru-RU" sz="1800" dirty="0" err="1"/>
              <a:t>Стартап</a:t>
            </a:r>
            <a:r>
              <a:rPr lang="ru-RU" sz="1800" dirty="0"/>
              <a:t> года</a:t>
            </a:r>
            <a:r>
              <a:rPr lang="ru-RU" sz="1800" dirty="0" smtClean="0"/>
              <a:t>», </a:t>
            </a:r>
            <a:r>
              <a:rPr lang="ru-RU" sz="1800" dirty="0"/>
              <a:t>а </a:t>
            </a:r>
            <a:r>
              <a:rPr lang="ru-RU" sz="1800" dirty="0" smtClean="0"/>
              <a:t>его создатели вошли </a:t>
            </a:r>
            <a:r>
              <a:rPr lang="ru-RU" sz="1800" dirty="0"/>
              <a:t>в список </a:t>
            </a:r>
            <a:endParaRPr lang="ru-RU" sz="18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/>
              <a:t>10 </a:t>
            </a:r>
            <a:r>
              <a:rPr lang="ru-RU" sz="1800" dirty="0"/>
              <a:t>самых перспективных предпринимательских команд по рейтингу агентства </a:t>
            </a:r>
            <a:r>
              <a:rPr lang="en-US" sz="1800" dirty="0" smtClean="0"/>
              <a:t>PRUFFI</a:t>
            </a:r>
            <a:endParaRPr lang="ru-RU" sz="1800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0C079-752E-40FC-B5DB-87124E52BCE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3197225"/>
            <a:ext cx="199866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813" y="3113088"/>
            <a:ext cx="38941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3175" y="4217988"/>
            <a:ext cx="37274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Составляющие </a:t>
            </a:r>
            <a:r>
              <a:rPr lang="en-US" dirty="0" smtClean="0"/>
              <a:t>PR-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b="1" dirty="0" smtClean="0"/>
              <a:t>Активная </a:t>
            </a:r>
            <a:r>
              <a:rPr lang="ru-RU" sz="1800" b="1" dirty="0"/>
              <a:t>жизненная позиция </a:t>
            </a:r>
            <a:r>
              <a:rPr lang="ru-RU" sz="1800" b="1" dirty="0" smtClean="0"/>
              <a:t>основателей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 smtClean="0"/>
              <a:t>проекта</a:t>
            </a:r>
            <a:r>
              <a:rPr lang="ru-RU" sz="1800" dirty="0" smtClean="0"/>
              <a:t> </a:t>
            </a:r>
            <a:r>
              <a:rPr lang="ru-RU" sz="1800" dirty="0"/>
              <a:t>– практически </a:t>
            </a:r>
            <a:r>
              <a:rPr lang="ru-RU" sz="1800" dirty="0" smtClean="0"/>
              <a:t>полная открытость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и заинтересованность в </a:t>
            </a:r>
            <a:r>
              <a:rPr lang="en-US" sz="1800" dirty="0"/>
              <a:t>PR</a:t>
            </a:r>
            <a:r>
              <a:rPr lang="ru-RU" sz="1800" dirty="0" smtClean="0"/>
              <a:t>-продвижении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(</a:t>
            </a:r>
            <a:r>
              <a:rPr lang="ru-RU" sz="1800" dirty="0"/>
              <a:t>блоги, </a:t>
            </a:r>
            <a:r>
              <a:rPr lang="ru-RU" sz="1800" dirty="0" smtClean="0"/>
              <a:t>социальные сети, телевидение</a:t>
            </a:r>
            <a:r>
              <a:rPr lang="ru-RU" sz="1800" dirty="0"/>
              <a:t>, </a:t>
            </a:r>
            <a:endParaRPr lang="ru-RU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традиционные печатные </a:t>
            </a:r>
            <a:r>
              <a:rPr lang="ru-RU" sz="1800" dirty="0"/>
              <a:t>и </a:t>
            </a:r>
            <a:r>
              <a:rPr lang="ru-RU" sz="1800" dirty="0" err="1" smtClean="0"/>
              <a:t>онлайн-СМИ</a:t>
            </a:r>
            <a:r>
              <a:rPr lang="ru-RU" sz="1800" dirty="0"/>
              <a:t>)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6485D-0BCF-4879-AD35-83AC4FC43F9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1430338"/>
            <a:ext cx="22510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8913" y="3400425"/>
            <a:ext cx="41148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Составляющие </a:t>
            </a:r>
            <a:r>
              <a:rPr lang="en-US" dirty="0" smtClean="0"/>
              <a:t>PR-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/>
              <a:t>Открытая финансовая часть проекта </a:t>
            </a:r>
            <a:br>
              <a:rPr lang="ru-RU" sz="1800" dirty="0" smtClean="0"/>
            </a:br>
            <a:r>
              <a:rPr lang="ru-RU" sz="1800" dirty="0" smtClean="0"/>
              <a:t>(интерес со стороны деловых и отраслевых СМИ)</a:t>
            </a:r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Повышенное внимание к успешным </a:t>
            </a:r>
            <a:r>
              <a:rPr lang="ru-RU" sz="1800" dirty="0" err="1" smtClean="0"/>
              <a:t>стартапам</a:t>
            </a:r>
            <a:endParaRPr lang="ru-RU" sz="1800" dirty="0"/>
          </a:p>
          <a:p>
            <a:pPr>
              <a:defRPr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Социальная и понятная каждому направленность сервиса</a:t>
            </a:r>
          </a:p>
          <a:p>
            <a:pPr>
              <a:defRPr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Использование различных</a:t>
            </a:r>
            <a:br>
              <a:rPr lang="ru-RU" sz="1800" dirty="0" smtClean="0">
                <a:latin typeface="Arial" charset="0"/>
                <a:cs typeface="Arial" charset="0"/>
              </a:rPr>
            </a:br>
            <a:r>
              <a:rPr lang="ru-RU" sz="1800" dirty="0" smtClean="0">
                <a:latin typeface="Arial" charset="0"/>
                <a:cs typeface="Arial" charset="0"/>
              </a:rPr>
              <a:t>информационных каналов: помимо</a:t>
            </a:r>
            <a:br>
              <a:rPr lang="ru-RU" sz="1800" dirty="0" smtClean="0">
                <a:latin typeface="Arial" charset="0"/>
                <a:cs typeface="Arial" charset="0"/>
              </a:rPr>
            </a:br>
            <a:r>
              <a:rPr lang="ru-RU" sz="1800" dirty="0" smtClean="0">
                <a:latin typeface="Arial" charset="0"/>
                <a:cs typeface="Arial" charset="0"/>
              </a:rPr>
              <a:t>традиционных СМИ, социальные сети,</a:t>
            </a:r>
            <a:br>
              <a:rPr lang="ru-RU" sz="1800" dirty="0" smtClean="0">
                <a:latin typeface="Arial" charset="0"/>
                <a:cs typeface="Arial" charset="0"/>
              </a:rPr>
            </a:br>
            <a:r>
              <a:rPr lang="ru-RU" sz="1800" dirty="0" smtClean="0">
                <a:latin typeface="Arial" charset="0"/>
                <a:cs typeface="Arial" charset="0"/>
              </a:rPr>
              <a:t>блоги, телевидение, региональные </a:t>
            </a:r>
            <a:br>
              <a:rPr lang="ru-RU" sz="1800" dirty="0" smtClean="0">
                <a:latin typeface="Arial" charset="0"/>
                <a:cs typeface="Arial" charset="0"/>
              </a:rPr>
            </a:br>
            <a:r>
              <a:rPr lang="ru-RU" sz="1800" dirty="0" smtClean="0">
                <a:latin typeface="Arial" charset="0"/>
                <a:cs typeface="Arial" charset="0"/>
              </a:rPr>
              <a:t>издания</a:t>
            </a:r>
          </a:p>
          <a:p>
            <a:pPr>
              <a:defRPr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Знакомство с «нужными» людьми </a:t>
            </a:r>
            <a:r>
              <a:rPr lang="ru-RU" sz="1800" dirty="0" smtClean="0">
                <a:latin typeface="Arial" charset="0"/>
                <a:cs typeface="Arial" charset="0"/>
                <a:sym typeface="Wingdings" pitchFamily="2" charset="2"/>
              </a:rPr>
              <a:t></a:t>
            </a:r>
            <a:endParaRPr lang="ru-RU" sz="18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49E08-EB0D-4076-8631-BC76BD02790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843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313" y="3505200"/>
            <a:ext cx="26797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8613" y="1271588"/>
            <a:ext cx="1919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7538" y="1795463"/>
            <a:ext cx="1595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8613" y="2438400"/>
            <a:ext cx="191928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Спасибо за внимание!</a:t>
            </a: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C18D0546-5980-498A-83A9-8599A4EED172}" type="slidenum">
              <a:rPr lang="ru-RU" smtClean="0">
                <a:solidFill>
                  <a:schemeClr val="tx1"/>
                </a:solidFill>
              </a:rPr>
              <a:pPr eaLnBrk="0" hangingPunct="0">
                <a:defRPr/>
              </a:pPr>
              <a:t>8</a:t>
            </a:fld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11388" y="3557588"/>
            <a:ext cx="4729162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3A3A3A"/>
                </a:solidFill>
                <a:latin typeface="+mn-lt"/>
              </a:rPr>
              <a:t>Спасибо за внимание!</a:t>
            </a:r>
          </a:p>
          <a:p>
            <a:pPr algn="ctr" eaLnBrk="0" hangingPunct="0">
              <a:defRPr/>
            </a:pPr>
            <a:r>
              <a:rPr lang="ru-RU" sz="1300" dirty="0">
                <a:solidFill>
                  <a:srgbClr val="3A3A3A"/>
                </a:solidFill>
                <a:latin typeface="+mn-lt"/>
              </a:rPr>
              <a:t>Сергей Севрюков, руководитель пресс-службы АйТи</a:t>
            </a:r>
          </a:p>
          <a:p>
            <a:pPr algn="ctr" eaLnBrk="0" hangingPunct="0">
              <a:defRPr/>
            </a:pPr>
            <a:r>
              <a:rPr lang="ru-RU" sz="1300" dirty="0">
                <a:solidFill>
                  <a:srgbClr val="3A3A3A"/>
                </a:solidFill>
                <a:latin typeface="+mn-lt"/>
              </a:rPr>
              <a:t>Тел</a:t>
            </a:r>
            <a:r>
              <a:rPr lang="en-US" sz="1300" dirty="0">
                <a:solidFill>
                  <a:srgbClr val="3A3A3A"/>
                </a:solidFill>
                <a:latin typeface="+mn-lt"/>
              </a:rPr>
              <a:t>.</a:t>
            </a:r>
            <a:r>
              <a:rPr lang="ru-RU" sz="1300" dirty="0">
                <a:solidFill>
                  <a:srgbClr val="3A3A3A"/>
                </a:solidFill>
                <a:latin typeface="+mn-lt"/>
              </a:rPr>
              <a:t>: +7 (495) 974-79-79, моб.: +7 (964) 566-96-26</a:t>
            </a:r>
          </a:p>
          <a:p>
            <a:pPr algn="ctr" eaLnBrk="0" hangingPunct="0">
              <a:defRPr/>
            </a:pPr>
            <a:r>
              <a:rPr lang="en-US" sz="1300" dirty="0">
                <a:solidFill>
                  <a:srgbClr val="3A3A3A"/>
                </a:solidFill>
                <a:latin typeface="+mn-lt"/>
              </a:rPr>
              <a:t>E-mail: </a:t>
            </a:r>
            <a:r>
              <a:rPr lang="en-US" sz="1300" dirty="0">
                <a:solidFill>
                  <a:srgbClr val="0C7088"/>
                </a:solidFill>
                <a:latin typeface="+mn-lt"/>
                <a:hlinkClick r:id="rId3"/>
              </a:rPr>
              <a:t>SSevryukov@it.ru</a:t>
            </a:r>
            <a:endParaRPr lang="en-US" sz="1300" dirty="0">
              <a:solidFill>
                <a:srgbClr val="0C7088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en-US" sz="1300" b="1" dirty="0">
                <a:solidFill>
                  <a:srgbClr val="0C7088"/>
                </a:solidFill>
                <a:latin typeface="+mn-lt"/>
              </a:rPr>
              <a:t>www.it.ru</a:t>
            </a:r>
            <a:endParaRPr lang="ru-RU" sz="1300" b="1" dirty="0">
              <a:solidFill>
                <a:srgbClr val="0C7088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IT Co">
      <a:dk1>
        <a:srgbClr val="0091AF"/>
      </a:dk1>
      <a:lt1>
        <a:srgbClr val="FFFFFF"/>
      </a:lt1>
      <a:dk2>
        <a:srgbClr val="0091AF"/>
      </a:dk2>
      <a:lt2>
        <a:srgbClr val="FFFFFF"/>
      </a:lt2>
      <a:accent1>
        <a:srgbClr val="E84701"/>
      </a:accent1>
      <a:accent2>
        <a:srgbClr val="FD9B02"/>
      </a:accent2>
      <a:accent3>
        <a:srgbClr val="679902"/>
      </a:accent3>
      <a:accent4>
        <a:srgbClr val="027CC7"/>
      </a:accent4>
      <a:accent5>
        <a:srgbClr val="02C198"/>
      </a:accent5>
      <a:accent6>
        <a:srgbClr val="2D2DB9"/>
      </a:accent6>
      <a:hlink>
        <a:srgbClr val="CCCC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oval" w="sm" len="sm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rtnerCondense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oval" w="sm" len="sm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rtnerCondensed" pitchFamily="2" charset="0"/>
          </a:defRPr>
        </a:defPPr>
      </a:lstStyle>
    </a:lnDef>
  </a:objectDefaults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41652</TotalTime>
  <Words>606</Words>
  <Application>Microsoft Office PowerPoint</Application>
  <PresentationFormat>Экран (4:3)</PresentationFormat>
  <Paragraphs>83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PartnerCondensed</vt:lpstr>
      <vt:lpstr>Arial</vt:lpstr>
      <vt:lpstr>Wingdings</vt:lpstr>
      <vt:lpstr>Презентация1</vt:lpstr>
      <vt:lpstr>ГК Айти и «кнопка жизни» –  разница в возрасте значения не имеет!</vt:lpstr>
      <vt:lpstr>АйТи &amp; кнопка жизни</vt:lpstr>
      <vt:lpstr>кнопка жизни</vt:lpstr>
      <vt:lpstr>АйТи</vt:lpstr>
      <vt:lpstr>Составляющие PR-проекта</vt:lpstr>
      <vt:lpstr>Составляющие PR-проекта</vt:lpstr>
      <vt:lpstr>Составляющие PR-проекта</vt:lpstr>
      <vt:lpstr>Спасибо за внимание!</vt:lpstr>
    </vt:vector>
  </TitlesOfParts>
  <Company>I.T.Co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АйТи</dc:title>
  <dc:creator>Скобель Сергей Леонидович</dc:creator>
  <cp:lastModifiedBy>Надежда</cp:lastModifiedBy>
  <cp:revision>640</cp:revision>
  <cp:lastPrinted>2012-11-08T07:28:48Z</cp:lastPrinted>
  <dcterms:created xsi:type="dcterms:W3CDTF">2000-10-31T16:47:29Z</dcterms:created>
  <dcterms:modified xsi:type="dcterms:W3CDTF">2012-11-27T05:35:43Z</dcterms:modified>
</cp:coreProperties>
</file>