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333" r:id="rId3"/>
    <p:sldId id="335" r:id="rId4"/>
    <p:sldId id="310" r:id="rId5"/>
    <p:sldId id="299" r:id="rId6"/>
    <p:sldId id="330" r:id="rId7"/>
    <p:sldId id="326" r:id="rId8"/>
    <p:sldId id="321" r:id="rId9"/>
    <p:sldId id="324" r:id="rId10"/>
    <p:sldId id="329" r:id="rId11"/>
    <p:sldId id="322" r:id="rId12"/>
    <p:sldId id="319" r:id="rId13"/>
    <p:sldId id="318" r:id="rId14"/>
    <p:sldId id="331" r:id="rId15"/>
    <p:sldId id="325" r:id="rId16"/>
    <p:sldId id="338" r:id="rId17"/>
    <p:sldId id="340" r:id="rId18"/>
    <p:sldId id="328" r:id="rId19"/>
    <p:sldId id="336" r:id="rId20"/>
    <p:sldId id="337" r:id="rId21"/>
    <p:sldId id="320" r:id="rId22"/>
    <p:sldId id="298" r:id="rId23"/>
    <p:sldId id="301" r:id="rId24"/>
    <p:sldId id="315" r:id="rId25"/>
    <p:sldId id="317" r:id="rId26"/>
    <p:sldId id="316" r:id="rId27"/>
    <p:sldId id="341" r:id="rId28"/>
    <p:sldId id="332" r:id="rId29"/>
    <p:sldId id="342" r:id="rId30"/>
    <p:sldId id="343" r:id="rId31"/>
  </p:sldIdLst>
  <p:sldSz cx="12192000" cy="6858000"/>
  <p:notesSz cx="6797675" cy="9926638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ios-Cond-Light" panose="020B7200000000000000" pitchFamily="34" charset="0"/>
      <p:regular r:id="rId37"/>
    </p:embeddedFont>
    <p:embeddedFont>
      <p:font typeface="HeliosLight" panose="020B7200000000000000" pitchFamily="34" charset="0"/>
      <p:regular r:id="rId38"/>
      <p:italic r:id="rId39"/>
    </p:embeddedFont>
    <p:embeddedFont>
      <p:font typeface="Arial CYR" panose="020B0604020202020204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2F3"/>
    <a:srgbClr val="003E50"/>
    <a:srgbClr val="CAD8D8"/>
    <a:srgbClr val="EC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7070" autoAdjust="0"/>
  </p:normalViewPr>
  <p:slideViewPr>
    <p:cSldViewPr>
      <p:cViewPr varScale="1">
        <p:scale>
          <a:sx n="113" d="100"/>
          <a:sy n="113" d="100"/>
        </p:scale>
        <p:origin x="13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4F9FA7-95E2-4897-ABE1-939B3FE6C3A1}" type="datetimeFigureOut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254" y="4714876"/>
            <a:ext cx="543716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14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1" y="9428164"/>
            <a:ext cx="294614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5B4C52-8540-4CBD-B2DB-0D3DE94C87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4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5762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6055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611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5959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933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206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4229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1687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4392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FD400-4A41-43D8-9E9C-7A979BCB8D92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37D5-3E49-40F2-B7C2-DABC5CF3EB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608B-3621-49C1-86CA-F6899BB0B944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B0848-54C0-4139-9BF0-696C607C09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41C4-6CBD-4182-B16C-E75A2F0B2224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D44F-51F0-468F-889C-0346C34C7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6AA6-DB24-4113-B8B3-F842C45C8DBC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3FC4-519F-4E71-B678-BD1BF28D8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7E14B-1827-4E6B-8AF7-466A72212ACE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9F89-4627-494C-88F7-551FCC1E9E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2ABB-069D-4A71-B477-E51F5D9254BD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057F8-0987-4195-ADFD-D5C4E1DE59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C3686-4AC7-41C3-A96F-152744AD1CE9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7848-85B8-4CA9-9888-A5916C83A1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9B63-419C-4CA9-9362-60B865A26C94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DF91-9EDE-4D2F-B989-8F70C9278D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8BF6-DB94-4661-9086-93EC40230778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E064-C378-49C1-ADAD-E1B2F03CB8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01A5-B2FF-4A28-A5CC-1BF2B9265DD0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842F-15FA-486B-B35E-3CF60A63D3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061D5-3EA8-4403-85D5-E90AF6B64A4F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EC8B-9F61-49B9-9951-E472FAD02F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E28952-C071-495A-940C-13632FE713FB}" type="datetime1">
              <a:rPr lang="ru-RU"/>
              <a:pPr>
                <a:defRPr/>
              </a:pPr>
              <a:t>21.03.2018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3E9C80-9CC3-4327-9CCF-CC5D88A93B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0" y="-79207"/>
            <a:ext cx="12192000" cy="26431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12" y="-79207"/>
            <a:ext cx="1839268" cy="18392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55839" y="1657111"/>
            <a:ext cx="4285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22 марта 2018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Meeting Point,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Москва, Охотный ряд,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51584" y="54360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75520" y="3269452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75520" y="3872583"/>
            <a:ext cx="4608512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НЕДВИЖИМОСТЬ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97" y="533132"/>
            <a:ext cx="1872208" cy="698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7" y="98547"/>
            <a:ext cx="2830797" cy="2287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51584" y="3185910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1584" y="3789041"/>
            <a:ext cx="597666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 smtClean="0">
                <a:solidFill>
                  <a:schemeClr val="bg1"/>
                </a:solidFill>
              </a:rPr>
              <a:t>РИЭЛТОРСКИЕ </a:t>
            </a:r>
            <a:r>
              <a:rPr lang="ru-RU" altLang="ru-RU" sz="4600" dirty="0">
                <a:solidFill>
                  <a:schemeClr val="bg1"/>
                </a:solidFill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37777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dn.iz.ru/sites/default/files/styles/900x506/public/article-2017-06/ZURR1666%20copy.jpg?itok=zqhfIL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t="8564" r="5480"/>
          <a:stretch/>
        </p:blipFill>
        <p:spPr bwMode="auto">
          <a:xfrm>
            <a:off x="0" y="44624"/>
            <a:ext cx="12192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51584" y="1878167"/>
            <a:ext cx="6192688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Ипотека без первоначального взноса вернулась на рынок</a:t>
            </a:r>
          </a:p>
        </p:txBody>
      </p:sp>
      <p:pic>
        <p:nvPicPr>
          <p:cNvPr id="11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23592" y="403991"/>
            <a:ext cx="3240360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«МЕТРИУМ ГРУПП»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994826" y="5300144"/>
            <a:ext cx="6375153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Исследование: </a:t>
            </a:r>
          </a:p>
          <a:p>
            <a:pPr algn="ctr"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города с самым доступным жильем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29" r="10025"/>
          <a:stretch/>
        </p:blipFill>
        <p:spPr>
          <a:xfrm>
            <a:off x="1847528" y="1260126"/>
            <a:ext cx="9178924" cy="55978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7408" y="2097294"/>
            <a:ext cx="2592288" cy="270843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Арендный бум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в Москве: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спрос достиг пятилетнего максимума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3592" y="403991"/>
            <a:ext cx="1800200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«МИЭЛЬ»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ashira.news/wp-content/uploads/2017/11/37d701365c43054e8169b3be9055e58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 bwMode="auto">
          <a:xfrm>
            <a:off x="-85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575"/>
          <a:stretch/>
        </p:blipFill>
        <p:spPr>
          <a:xfrm>
            <a:off x="2536002" y="2321719"/>
            <a:ext cx="7117914" cy="456366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36002" y="1706166"/>
            <a:ext cx="7117914" cy="615553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Самая дешевая квартира в аренду в Москве 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-8515" y="0"/>
            <a:ext cx="12200515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3592" y="403991"/>
            <a:ext cx="4392488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«ИНКОМ-НЕДВИЖИМОСТЬ»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51584" y="3185910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1584" y="3789041"/>
            <a:ext cx="7128792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ЭЛИТНАЯ НЕДВИЖИМОСТЬ</a:t>
            </a:r>
          </a:p>
        </p:txBody>
      </p:sp>
    </p:spTree>
    <p:extLst>
      <p:ext uri="{BB962C8B-B14F-4D97-AF65-F5344CB8AC3E}">
        <p14:creationId xmlns:p14="http://schemas.microsoft.com/office/powerpoint/2010/main" val="10562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3.dp.ru/images/article/2017/09/04/5777d717-fb9e-44c7-9570-5c9cd769ae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" b="13992"/>
          <a:stretch/>
        </p:blipFill>
        <p:spPr bwMode="auto">
          <a:xfrm>
            <a:off x="0" y="377571"/>
            <a:ext cx="12192000" cy="64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39988" y="2001861"/>
            <a:ext cx="2938152" cy="323165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Россия вошла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в топ-10 стран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с самой высокой совокупной стоимостью недвижимости</a:t>
            </a:r>
          </a:p>
        </p:txBody>
      </p:sp>
      <p:pic>
        <p:nvPicPr>
          <p:cNvPr id="7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3592" y="403991"/>
            <a:ext cx="158417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SAVILLS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bnews.ru/wp-content/uploads/2017/08/17.08_%D0%94%D0%BE%D0%BC-%D0%B2-%D0%9D%D0%B8%D0%BA%D0%BE%D0%BB%D0%B8%D0%BD%D0%BE-%D0%B7%D0%B0-%D0%B1%D0%B8%D1%82%D0%BA%D0%BE%D0%B8%D0%BD%D1%8B-12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9"/>
          <a:stretch/>
        </p:blipFill>
        <p:spPr bwMode="auto">
          <a:xfrm>
            <a:off x="0" y="1048881"/>
            <a:ext cx="12192000" cy="58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7330" y="4797152"/>
            <a:ext cx="5760640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Первый в России случай продажи элитного дома за </a:t>
            </a:r>
            <a:r>
              <a:rPr lang="ru-RU" sz="34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биткоины</a:t>
            </a:r>
            <a:endParaRPr lang="ru-RU" sz="34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7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47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3592" y="406238"/>
            <a:ext cx="2592288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3000" dirty="0">
                <a:solidFill>
                  <a:schemeClr val="tx1"/>
                </a:solidFill>
                <a:latin typeface="Helios-Cond-Light" panose="020B7200000000000000" pitchFamily="34" charset="0"/>
              </a:rPr>
              <a:t>KALINKA GROUP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50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://5min.by/wp-content/uploads/2017/11/nedvizhimost_mosk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 bwMode="auto">
          <a:xfrm>
            <a:off x="0" y="228184"/>
            <a:ext cx="12191999" cy="66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21851" y="4869160"/>
            <a:ext cx="8352928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Москва заняла 13-е место </a:t>
            </a:r>
            <a:r>
              <a:rPr lang="en-US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 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в мировом рейтинге городов по стоимости элитной жилой недвижимости</a:t>
            </a:r>
          </a:p>
        </p:txBody>
      </p:sp>
      <p:pic>
        <p:nvPicPr>
          <p:cNvPr id="7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3592" y="403991"/>
            <a:ext cx="230425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KNIGHT FRANK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51584" y="3185910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1584" y="3789041"/>
            <a:ext cx="34563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УПРАВЛЕНИЕ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51584" y="4392172"/>
            <a:ext cx="5112568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НЕДВИЖИМОСТЬЮ</a:t>
            </a:r>
          </a:p>
        </p:txBody>
      </p:sp>
    </p:spTree>
    <p:extLst>
      <p:ext uri="{BB962C8B-B14F-4D97-AF65-F5344CB8AC3E}">
        <p14:creationId xmlns:p14="http://schemas.microsoft.com/office/powerpoint/2010/main" val="40094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5.img.ria.ru/images/150481/48/15048148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/>
          <a:stretch/>
        </p:blipFill>
        <p:spPr bwMode="auto">
          <a:xfrm>
            <a:off x="-1040" y="63330"/>
            <a:ext cx="12192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1851" y="4005064"/>
            <a:ext cx="3752312" cy="218521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 Москве откроют самую высокую смотровую площадку </a:t>
            </a: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 Европе</a:t>
            </a:r>
            <a:endParaRPr lang="ru-RU" sz="34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3991"/>
            <a:ext cx="6336704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«БАШНЯ ФЕДЕРАЦИЯ» и </a:t>
            </a:r>
            <a:r>
              <a:rPr lang="en-US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PANORAMA 360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77841"/>
              </p:ext>
            </p:extLst>
          </p:nvPr>
        </p:nvGraphicFramePr>
        <p:xfrm>
          <a:off x="911424" y="1412776"/>
          <a:ext cx="5000997" cy="5185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808"/>
                <a:gridCol w="956572"/>
                <a:gridCol w="2551505"/>
                <a:gridCol w="1008112"/>
              </a:tblGrid>
              <a:tr h="34287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Перемещение за год</a:t>
                      </a:r>
                      <a:endParaRPr lang="ru-RU" sz="10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СМИ</a:t>
                      </a:r>
                      <a:endParaRPr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ИЦ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ТАСС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158 172,09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РИА Новости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140 933,87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Интерфакс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77 512,68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Известия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32 423,77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КоммерсантЪ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29 188,63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Rbc.ru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21 462,53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Gazeta.ru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18 337,73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Ведомости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16 697,63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12 781,73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Lenta.ru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12 169,37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RT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11 160,27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газета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10 258,67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Первый канал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7 464,83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Россия 24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7 249,70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+6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РЕН ТВ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7 078,80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Fontanka.ru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6 942,07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Forbes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6 589,82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Новая газета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5 104,31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Rambler</a:t>
                      </a:r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News</a:t>
                      </a:r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4 968,03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Комсомольская правда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4 797,42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НТВ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4 113,09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+8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Эхо Москвы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3 994,41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Kp.ru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3 979,50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Россия 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3 827,17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Московский комсомолец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3 789,72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81755"/>
              </p:ext>
            </p:extLst>
          </p:nvPr>
        </p:nvGraphicFramePr>
        <p:xfrm>
          <a:off x="6312024" y="1412776"/>
          <a:ext cx="4824536" cy="5183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321"/>
                <a:gridCol w="950707"/>
                <a:gridCol w="2392404"/>
                <a:gridCol w="936104"/>
              </a:tblGrid>
              <a:tr h="3420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Перемещение за год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СМИ</a:t>
                      </a:r>
                      <a:endParaRPr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ИЦ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Говорит Москва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3 542,51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НСН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3 435,04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Dni.ru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3 287,17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Дождь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3 115,33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Meduza.io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2 642,58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+6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M24.ru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2 587,83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Росбалт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2 301,16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Utro.ru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2 095,54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Vesti.ru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2 054,52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REGNUM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2 021,66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1 927,84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Звезда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1 886,45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Business-gazeta.ru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1 838,41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Znak.com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1 718,53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Радио Свобода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1 667,50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Svpressa.ru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1 640,74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Mosregtoday.ru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1 537,61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Zona.media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1 492,91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Ridus.ru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1 391,10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Rusplt.ru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1 328,43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Парламентская газета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1 320,48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РИА "</a:t>
                      </a:r>
                      <a:r>
                        <a:rPr lang="ru-RU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ФедералПресс</a:t>
                      </a:r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1 314,45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Аргументы и факты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1 216,73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ТВ Центр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1 209,08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 Hit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1 152,83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423592" y="406241"/>
            <a:ext cx="615008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>
                <a:solidFill>
                  <a:schemeClr val="tx1"/>
                </a:solidFill>
                <a:latin typeface="Helios-Cond-Light" panose="020B7200000000000000" pitchFamily="34" charset="0"/>
              </a:rPr>
              <a:t>ФЕДЕРАЛЬНЫЕ СМИ ПО ЦИТИРУЕМОСТИ 2017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upersasha.ru/wp-content/uploads/2015/04/cdm15-2-1024x8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21"/>
          <a:stretch/>
        </p:blipFill>
        <p:spPr bwMode="auto">
          <a:xfrm>
            <a:off x="-17117" y="254270"/>
            <a:ext cx="12209117" cy="66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7117" y="635771"/>
            <a:ext cx="12209117" cy="622222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cdn-st1.rtr-vesti.ru/p/o_14807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4"/>
          <a:stretch/>
        </p:blipFill>
        <p:spPr bwMode="auto">
          <a:xfrm>
            <a:off x="1594450" y="1255221"/>
            <a:ext cx="9143470" cy="56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39317" y="4388460"/>
            <a:ext cx="3528392" cy="166199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Открытие магазина </a:t>
            </a:r>
            <a:endParaRPr lang="ru-RU" sz="3400" dirty="0" smtClean="0">
              <a:solidFill>
                <a:schemeClr val="bg1"/>
              </a:solidFill>
              <a:latin typeface="Helios-Cond-Light" panose="020B7200000000000000" pitchFamily="34" charset="0"/>
            </a:endParaRP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«</a:t>
            </a:r>
            <a:r>
              <a:rPr lang="ru-RU" sz="34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Disney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 Игрушки» </a:t>
            </a:r>
            <a:endParaRPr lang="ru-RU" sz="3400" dirty="0" smtClean="0">
              <a:solidFill>
                <a:schemeClr val="bg1"/>
              </a:solidFill>
              <a:latin typeface="Helios-Cond-Light" panose="020B7200000000000000" pitchFamily="34" charset="0"/>
            </a:endParaRP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ЦДМ на Лубянке 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519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6510"/>
            <a:ext cx="3888432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«ГАЛС-ДЕВЕЛОПМЕНТ»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378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udamoscow.ru/uploads/ac9ec43b78f14f96c9c7f5cfddda9cd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7511"/>
          <a:stretch/>
        </p:blipFill>
        <p:spPr bwMode="auto">
          <a:xfrm>
            <a:off x="0" y="887258"/>
            <a:ext cx="12192000" cy="59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1851" y="5373216"/>
            <a:ext cx="5328592" cy="61555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ОТКРЫТИЕ ПАРКА «ЗАРЯДЬЕ»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519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6510"/>
            <a:ext cx="338437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«ПАРК ЗАРЯДЬЕ»</a:t>
            </a:r>
            <a:endParaRPr lang="ru-RU" altLang="ru-RU" sz="26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378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51584" y="3185910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1584" y="3789041"/>
            <a:ext cx="4104456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ДЕВЕЛОПМЕНТ</a:t>
            </a:r>
          </a:p>
        </p:txBody>
      </p:sp>
    </p:spTree>
    <p:extLst>
      <p:ext uri="{BB962C8B-B14F-4D97-AF65-F5344CB8AC3E}">
        <p14:creationId xmlns:p14="http://schemas.microsoft.com/office/powerpoint/2010/main" val="8265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0.rbk.ru/v6_top_pics/resized/1180xH/media/img/9/85/7549923557198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5"/>
          <a:stretch/>
        </p:blipFill>
        <p:spPr bwMode="auto">
          <a:xfrm>
            <a:off x="0" y="247705"/>
            <a:ext cx="12177486" cy="661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1851" y="2132856"/>
            <a:ext cx="2736304" cy="2185214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Экс-владелец </a:t>
            </a:r>
            <a:endParaRPr lang="ru-RU" sz="3400" dirty="0" smtClean="0">
              <a:solidFill>
                <a:schemeClr val="bg1"/>
              </a:solidFill>
              <a:latin typeface="Helios-Cond-Light" panose="020B7200000000000000" pitchFamily="34" charset="0"/>
            </a:endParaRP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«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Мортон» </a:t>
            </a:r>
            <a:endParaRPr lang="ru-RU" sz="3400" dirty="0" smtClean="0">
              <a:solidFill>
                <a:schemeClr val="bg1"/>
              </a:solidFill>
              <a:latin typeface="Helios-Cond-Light" panose="020B7200000000000000" pitchFamily="34" charset="0"/>
            </a:endParaRP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возвращается </a:t>
            </a: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на 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рынок</a:t>
            </a:r>
          </a:p>
        </p:txBody>
      </p:sp>
      <p:pic>
        <p:nvPicPr>
          <p:cNvPr id="10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519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23592" y="406510"/>
            <a:ext cx="2376264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ГК «ОСНОВА»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378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dn.vdmsti.ru/image/2017/79/1eygbx/fullscreen-1u1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718"/>
          <a:stretch/>
        </p:blipFill>
        <p:spPr bwMode="auto">
          <a:xfrm>
            <a:off x="563" y="332656"/>
            <a:ext cx="12192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813881" y="4797153"/>
            <a:ext cx="7416824" cy="166199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«Группа ЛСР»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 инвестирует 40 млрд рублей в намывные территории на Васильевском острове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563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4155" y="403991"/>
            <a:ext cx="2591725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«ГРУППА ЛСР»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4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s://s15.stc.all.kpcdn.net/share/i/4/1220320/wx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r="7611" b="14171"/>
          <a:stretch/>
        </p:blipFill>
        <p:spPr bwMode="auto">
          <a:xfrm>
            <a:off x="-173" y="1095354"/>
            <a:ext cx="12192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4513" y="1059771"/>
            <a:ext cx="12206340" cy="57982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1851" y="5151858"/>
            <a:ext cx="8102744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«Этот город наш с тобою»: компания запустила рекламу с песней из советского фильма</a:t>
            </a:r>
          </a:p>
        </p:txBody>
      </p:sp>
      <p:pic>
        <p:nvPicPr>
          <p:cNvPr id="9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3592" y="403991"/>
            <a:ext cx="3816424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ГАЛС-ДЕВЕЛОПМЕНТ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3912" y="1573880"/>
            <a:ext cx="5904656" cy="334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6" name="Picture 4" descr="Галс-Девелопмент запустила рекламу с песней из советского филь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20" y="1735842"/>
            <a:ext cx="5213440" cy="29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0.rbk.ru/v6_top_pics/resized/1180xH/media/img/1/10/7550248108871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/>
          <a:stretch/>
        </p:blipFill>
        <p:spPr bwMode="auto">
          <a:xfrm>
            <a:off x="0" y="44623"/>
            <a:ext cx="12197365" cy="679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23392" y="4365104"/>
            <a:ext cx="4392488" cy="166199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У "Домодедово" построят </a:t>
            </a:r>
            <a:endParaRPr lang="ru-RU" sz="3400" dirty="0" smtClean="0">
              <a:solidFill>
                <a:schemeClr val="bg1"/>
              </a:solidFill>
              <a:latin typeface="Helios-Cond-Light" panose="020B7200000000000000" pitchFamily="34" charset="0"/>
            </a:endParaRPr>
          </a:p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крупнейший отель </a:t>
            </a:r>
          </a:p>
          <a:p>
            <a:pPr fontAlgn="t"/>
            <a:r>
              <a:rPr lang="ru-RU" sz="3400" dirty="0" err="1" smtClean="0">
                <a:solidFill>
                  <a:schemeClr val="bg1"/>
                </a:solidFill>
                <a:latin typeface="Helios-Cond-Light" panose="020B7200000000000000" pitchFamily="34" charset="0"/>
              </a:rPr>
              <a:t>Sheraton</a:t>
            </a:r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 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в России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3991"/>
            <a:ext cx="2376264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ГК «ГРАНЕЛЬ»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cdn.cian.site/3/564/191/akademicheskiy-ekaterinburg-jk-191465384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 b="5860"/>
          <a:stretch/>
        </p:blipFill>
        <p:spPr bwMode="auto">
          <a:xfrm>
            <a:off x="0" y="44624"/>
            <a:ext cx="12192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910154" y="4577827"/>
            <a:ext cx="6686317" cy="166199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Как изменится район 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«Академический» - крупнейший градостроительный проект в Европе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3991"/>
            <a:ext cx="266429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ГК «КОРТРОС»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5.img.ria.ru/images/realty/40842/35/4084235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b="-1"/>
          <a:stretch/>
        </p:blipFill>
        <p:spPr bwMode="auto">
          <a:xfrm>
            <a:off x="402" y="188640"/>
            <a:ext cx="12192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92418" y="4077072"/>
            <a:ext cx="6048672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Девелоперы ОПИН и «Инград»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будут работать под единым брендом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-4348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19245" y="403991"/>
            <a:ext cx="223659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ГК «ИНГРАД»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3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kvobzor.ru/u/news/e3471b13d48a41f549c762e09b44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1"/>
          <a:stretch/>
        </p:blipFill>
        <p:spPr bwMode="auto">
          <a:xfrm>
            <a:off x="0" y="32327"/>
            <a:ext cx="12192000" cy="68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917503" y="4941168"/>
            <a:ext cx="6048672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Жилой комплекс «Дыхание» вошел в Книгу Рекордов России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-4348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19245" y="403991"/>
            <a:ext cx="2380612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ФСК «ЛИДЕР»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3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75857"/>
              </p:ext>
            </p:extLst>
          </p:nvPr>
        </p:nvGraphicFramePr>
        <p:xfrm>
          <a:off x="1991544" y="1412776"/>
          <a:ext cx="8064896" cy="5134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355"/>
                <a:gridCol w="1137869"/>
                <a:gridCol w="3960440"/>
                <a:gridCol w="1224136"/>
                <a:gridCol w="864096"/>
              </a:tblGrid>
              <a:tr h="229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76325" rtl="0" eaLnBrk="1" fontAlgn="ctr" latinLnBrk="0" hangingPunct="1"/>
                      <a:r>
                        <a:rPr lang="ru-RU" sz="12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Перемещение за год</a:t>
                      </a:r>
                      <a:endParaRPr lang="ru-RU" sz="12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+1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Realty.ria.ru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315,07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Irn.ru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91,22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+1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Realty.rbc.ru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41,02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Kanoner.com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37,30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+2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Tranio.ru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34,28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Московская перспектива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Газета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31,62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7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Prian.ru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29,23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Bn.ru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23,63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9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Vsemetri.com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21,66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Недвижимость и строительство Петербурга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Газета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20,45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</a:t>
                      </a: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Karpovka.com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15,87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12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+2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Realtyvision.ru 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10,83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13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+6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Строительная газета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Газета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10,12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14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-5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Дом.строй</a:t>
                      </a: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Газета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10,02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15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Kvadrat.ru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9,95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16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Rway.ru</a:t>
                      </a:r>
                      <a:endParaRPr lang="ru-RU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9,84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17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Archi.ru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9,71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18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Ktostroit.ru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9,38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19</a:t>
                      </a:r>
                      <a:endParaRPr lang="ru-RU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-14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Dom.lenta.ru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8,86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20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5725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Realty.vesti.ru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Интернет</a:t>
                      </a:r>
                      <a:endParaRPr lang="ru-RU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6,08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3592" y="406241"/>
            <a:ext cx="878497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СМИ ОТРАСЛИ НЕДВИЖИМОСТЬ ПО </a:t>
            </a:r>
            <a:r>
              <a:rPr lang="ru-RU" altLang="ru-RU" sz="3000" dirty="0">
                <a:solidFill>
                  <a:schemeClr val="tx1"/>
                </a:solidFill>
                <a:latin typeface="Helios-Cond-Light" panose="020B7200000000000000" pitchFamily="34" charset="0"/>
              </a:rPr>
              <a:t>ЦИТИРУЕМОСТИ 2017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9576" y="865245"/>
            <a:ext cx="7560840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719736" y="3893918"/>
            <a:ext cx="5328592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5000" dirty="0">
                <a:solidFill>
                  <a:schemeClr val="bg1"/>
                </a:solidFill>
              </a:rPr>
              <a:t>СПАСИБО</a:t>
            </a:r>
          </a:p>
          <a:p>
            <a:r>
              <a:rPr lang="ru-RU" altLang="ru-RU" sz="5000" dirty="0">
                <a:solidFill>
                  <a:schemeClr val="bg1"/>
                </a:solidFill>
              </a:rPr>
              <a:t>ЗА ВНИМАНИЕ!</a:t>
            </a:r>
          </a:p>
          <a:p>
            <a:r>
              <a:rPr lang="ru-RU" altLang="ru-RU" sz="50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ru-RU" altLang="ru-RU" sz="5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76" y="1138690"/>
            <a:ext cx="4142100" cy="993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20" y="1172156"/>
            <a:ext cx="2154805" cy="9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vedomosti.com/uploads/posts/2017-09/byvshego-glavu-su-155-arestovali-po-novomu-delu_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77" y="5072308"/>
            <a:ext cx="2861377" cy="177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n5.img.ria.ru/images/150481/48/1504814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/>
          <a:stretch/>
        </p:blipFill>
        <p:spPr bwMode="auto">
          <a:xfrm>
            <a:off x="6455770" y="5060670"/>
            <a:ext cx="3231215" cy="18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http://strelka.com/img/37f6cce8a3e0f590/-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67" y="3037118"/>
            <a:ext cx="3029433" cy="20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ка в Думе выступали противники реновации, на улице митинговали ее сторонники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1167414"/>
            <a:ext cx="3017928" cy="201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s://ichef.bbci.co.uk/news/1024/branded_russian/15888/production/_96900288_35df806c-c86c-4ca2-ad50-a14344f0bc4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9"/>
          <a:stretch/>
        </p:blipFill>
        <p:spPr bwMode="auto">
          <a:xfrm>
            <a:off x="2956238" y="5008337"/>
            <a:ext cx="3499532" cy="18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://cdn.forbes.ru/sites/default/files/styles/900_566/public/story_images/1-tass_19446975.jpg__1497602246__20161.jpg?itok=Wvr4It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" y="4997673"/>
            <a:ext cx="2974289" cy="18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&lt;p&gt;Бывший заместитель министра культуры РФ Григорий Пирумов. Фото: © РИА Новости/Григорий Сысоев&lt;/p&g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3156662"/>
            <a:ext cx="3063399" cy="19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Вид на столичный ЖК &quot;Шуваловский&quot;. ФОТО ЦИАН https://www.cian.r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46" y="3171148"/>
            <a:ext cx="2851739" cy="190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s://cdn.vdmsti.ru/image/2017/3u/s73cn/normal-10jk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 bwMode="auto">
          <a:xfrm>
            <a:off x="5773306" y="2981864"/>
            <a:ext cx="3393638" cy="20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Сергей Полонский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424" y="1259723"/>
            <a:ext cx="2914388" cy="19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Установка автодорожной арки в процессе строительства Крымского моста в Керченском проливе. Архивное фото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19" y="1259723"/>
            <a:ext cx="3411719" cy="19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://kto-chto-gde.ru/wp-content/uploads/2017/09/zar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74" y="1259723"/>
            <a:ext cx="3096344" cy="19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6186883" y="2594591"/>
            <a:ext cx="1827142" cy="584775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Открылся парк «Зарядье» в Москве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036" y="4454838"/>
            <a:ext cx="2707059" cy="584775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Приговор директору «</a:t>
            </a:r>
            <a:r>
              <a:rPr lang="ru-RU" sz="16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Балтстроя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» </a:t>
            </a:r>
          </a:p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по «Делу реставраторов»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442448" y="5059185"/>
            <a:ext cx="1532840" cy="83099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4 министерства могут переехать в «Москва-Сити»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166943" y="3953664"/>
            <a:ext cx="1416782" cy="1077218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КБ Стрелка: Москва самый комфортный город страны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021998" y="1267867"/>
            <a:ext cx="1697384" cy="830997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Установлена автодорожная арка Крымского моста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288219" y="2589508"/>
            <a:ext cx="1567461" cy="584775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Сергей Полонский освобожден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281258" y="4201968"/>
            <a:ext cx="2509456" cy="830997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Росреестр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 оспаривает законность строительства ЖК «</a:t>
            </a:r>
            <a:r>
              <a:rPr lang="ru-RU" sz="16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Шуваловский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» и </a:t>
            </a:r>
            <a:r>
              <a:rPr lang="en-US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Dominion 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790715" y="4201968"/>
            <a:ext cx="2363465" cy="830997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Обыски в офисе ГК «ПИК» по делу об ущербе спортобществу «Динамо»</a:t>
            </a:r>
            <a:r>
              <a:rPr lang="en-US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 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972280" y="6027953"/>
            <a:ext cx="2778463" cy="830997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Скандал с передачей компромата на Хиллари Клинтон семье Трампа от сына владельца </a:t>
            </a:r>
            <a:r>
              <a:rPr lang="en-US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Crocus Group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2934" y="3159943"/>
            <a:ext cx="1222574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 flipV="1">
            <a:off x="0" y="5039465"/>
            <a:ext cx="1218281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423591" y="406241"/>
            <a:ext cx="6738975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СОБЫТИЯ ОТРАСЛИ НЕДВИЖИМОСТЬ </a:t>
            </a:r>
            <a:r>
              <a:rPr lang="ru-RU" altLang="ru-RU" sz="3000" dirty="0">
                <a:solidFill>
                  <a:schemeClr val="tx1"/>
                </a:solidFill>
                <a:latin typeface="Helios-Cond-Light" panose="020B7200000000000000" pitchFamily="34" charset="0"/>
              </a:rPr>
              <a:t>2017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67" y="2816790"/>
            <a:ext cx="1768254" cy="338554"/>
          </a:xfrm>
          <a:prstGeom prst="rect">
            <a:avLst/>
          </a:prstGeom>
          <a:solidFill>
            <a:schemeClr val="bg1">
              <a:lumMod val="6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Реновация в Москве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27325" y="5790311"/>
            <a:ext cx="1943719" cy="1077218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 Башне «Федерация» откроется самая высокая смотровая площадка в Европе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86985" y="5090493"/>
            <a:ext cx="2385679" cy="584775"/>
          </a:xfrm>
          <a:prstGeom prst="rect">
            <a:avLst/>
          </a:prstGeom>
          <a:solidFill>
            <a:schemeClr val="accent2">
              <a:lumMod val="50000"/>
              <a:alpha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Экс-глава СУ-155 арестован по делу о мошенничестве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2354148" y="1479601"/>
            <a:ext cx="7990002" cy="4735759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2400" b="1" dirty="0"/>
              <a:t>Методика</a:t>
            </a:r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Кейсы, предоставленные пресс-службами компаний.</a:t>
            </a:r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Анализ событий в Медиалогии по количеству сообщений СМИ и МедиаИндексу. </a:t>
            </a:r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Критерии отбора: наиболее яркие </a:t>
            </a:r>
            <a:r>
              <a:rPr lang="en-US" sz="1400" dirty="0">
                <a:latin typeface="HeliosLight" panose="020B7200000000000000" pitchFamily="34" charset="0"/>
              </a:rPr>
              <a:t>PR-</a:t>
            </a:r>
            <a:r>
              <a:rPr lang="ru-RU" sz="1400" dirty="0">
                <a:latin typeface="HeliosLight" panose="020B7200000000000000" pitchFamily="34" charset="0"/>
              </a:rPr>
              <a:t>поводы, инициированные компаниями и вызвавшие наибольший резонанс в СМИ.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/>
              <a:t>Объекты</a:t>
            </a:r>
            <a:endParaRPr lang="ru-RU" sz="2400" dirty="0"/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1914 компаний и брендов отрасли «Недвижимость и строительство».</a:t>
            </a:r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Проанализировано 500+ инфоповодов.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/>
          </a:p>
          <a:p>
            <a:pPr eaLnBrk="1" hangingPunct="1">
              <a:spcBef>
                <a:spcPct val="0"/>
              </a:spcBef>
              <a:buNone/>
            </a:pPr>
            <a:r>
              <a:rPr lang="ru-RU" sz="2400" b="1" dirty="0"/>
              <a:t>Период</a:t>
            </a:r>
          </a:p>
          <a:p>
            <a:pPr marL="0" indent="0" eaLnBrk="1" hangingPunct="1">
              <a:buNone/>
            </a:pPr>
            <a:r>
              <a:rPr lang="ru-RU" sz="1400" dirty="0">
                <a:latin typeface="HeliosLight" panose="020B7200000000000000" pitchFamily="34" charset="0"/>
              </a:rPr>
              <a:t>1 января – 31 декабря 2017 года.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/>
          </a:p>
          <a:p>
            <a:pPr eaLnBrk="1" hangingPunct="1">
              <a:spcBef>
                <a:spcPct val="0"/>
              </a:spcBef>
              <a:buNone/>
            </a:pPr>
            <a:r>
              <a:rPr lang="ru-RU" sz="2400" b="1" dirty="0"/>
              <a:t>Источники</a:t>
            </a:r>
            <a:endParaRPr lang="ru-RU" sz="2400" dirty="0"/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43 683 СМИ: пресса, ТВ, радио, интернет, информагентства.</a:t>
            </a:r>
          </a:p>
          <a:p>
            <a:pPr marL="457200" indent="-457200" eaLnBrk="1" hangingPunct="1">
              <a:buBlip>
                <a:blip r:embed="rId3"/>
              </a:buBlip>
            </a:pPr>
            <a:r>
              <a:rPr lang="ru-RU" sz="1400" dirty="0">
                <a:latin typeface="HeliosLight" panose="020B7200000000000000" pitchFamily="34" charset="0"/>
              </a:rPr>
              <a:t>Всего проанализировано 736 512 сообщений СМИ.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2800" b="1" dirty="0"/>
          </a:p>
        </p:txBody>
      </p:sp>
      <p:pic>
        <p:nvPicPr>
          <p:cNvPr id="9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3592" y="406241"/>
            <a:ext cx="4464496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МЕТОДИКА ИССЛЕДОВАНИЯ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51584" y="3185910"/>
            <a:ext cx="525658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ИНФОПОВОД ГОДА.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1584" y="3789041"/>
            <a:ext cx="5184576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ГОСУДАРСТВЕННЫЕ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51584" y="4392172"/>
            <a:ext cx="3096344" cy="45852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4600" dirty="0">
                <a:solidFill>
                  <a:schemeClr val="bg1"/>
                </a:solidFill>
              </a:rPr>
              <a:t>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6334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fresher.ru/manager_content/01-2018/arxitektura-blizhajshego-budushhego/big/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13838"/>
          <a:stretch/>
        </p:blipFill>
        <p:spPr bwMode="auto">
          <a:xfrm>
            <a:off x="23727" y="44624"/>
            <a:ext cx="12192000" cy="67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91391" y="4941168"/>
            <a:ext cx="4610063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  КОНКУРС ПРОЕКТОВ </a:t>
            </a:r>
          </a:p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«СТАНДАРТНОГО ЖИЛЬЯ»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3991"/>
            <a:ext cx="4968552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МИНСТРОЙ РОССИИ И ДОМ.РФ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889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strelka.com/img/37f6cce8a3e0f590/-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15594"/>
          <a:stretch/>
        </p:blipFill>
        <p:spPr bwMode="auto">
          <a:xfrm>
            <a:off x="0" y="593304"/>
            <a:ext cx="12192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1851" y="2082256"/>
            <a:ext cx="3360717" cy="166199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Москву признали самым комфортным городом страны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6241"/>
            <a:ext cx="3960440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 smtClean="0">
                <a:solidFill>
                  <a:schemeClr val="tx1"/>
                </a:solidFill>
                <a:latin typeface="Helios-Cond-Light" panose="020B7200000000000000" pitchFamily="34" charset="0"/>
              </a:rPr>
              <a:t>КБ СТРЕЛКА И ДОМ.РФ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rbanus.ru/upload/c_item_news/cache/24418/24418-15000246080_%5b800x600%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8231" r="4480"/>
          <a:stretch/>
        </p:blipFill>
        <p:spPr bwMode="auto">
          <a:xfrm>
            <a:off x="0" y="44624"/>
            <a:ext cx="12192000" cy="68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93222" y="1844824"/>
            <a:ext cx="2962167" cy="2708434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Власти Москвы решили возвести 10 млн </a:t>
            </a:r>
            <a:r>
              <a:rPr lang="ru-RU" sz="34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кв.м</a:t>
            </a:r>
            <a:r>
              <a:rPr lang="ru-RU" sz="3400" dirty="0">
                <a:solidFill>
                  <a:schemeClr val="bg1"/>
                </a:solidFill>
                <a:latin typeface="Helios-Cond-Light" panose="020B7200000000000000" pitchFamily="34" charset="0"/>
              </a:rPr>
              <a:t> недвижимости вокруг МКАД</a:t>
            </a:r>
          </a:p>
        </p:txBody>
      </p:sp>
      <p:pic>
        <p:nvPicPr>
          <p:cNvPr id="8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41163" b="37987"/>
          <a:stretch/>
        </p:blipFill>
        <p:spPr bwMode="auto">
          <a:xfrm>
            <a:off x="0" y="2250"/>
            <a:ext cx="12192000" cy="12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3592" y="406241"/>
            <a:ext cx="8712968" cy="45852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  <a:latin typeface="Helios-Cond-Light" panose="020B7200000000000000" pitchFamily="34" charset="0"/>
              </a:rPr>
              <a:t>ДЕПАРТАМЕНТ РАЗВИТИЯ НОВЫХ ТЕРРИТОРИЙ МОСКВЫ</a:t>
            </a:r>
            <a:endParaRPr lang="ru-RU" altLang="ru-RU" sz="3000" dirty="0">
              <a:solidFill>
                <a:schemeClr val="tx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-6647"/>
            <a:ext cx="1284300" cy="12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9419</TotalTime>
  <Words>945</Words>
  <Application>Microsoft Office PowerPoint</Application>
  <PresentationFormat>Широкоэкранный</PresentationFormat>
  <Paragraphs>429</Paragraphs>
  <Slides>30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Calibri</vt:lpstr>
      <vt:lpstr>Helios-Cond-Light</vt:lpstr>
      <vt:lpstr>Times New Roman</vt:lpstr>
      <vt:lpstr>Wingdings</vt:lpstr>
      <vt:lpstr>HeliosLight</vt:lpstr>
      <vt:lpstr>Arial</vt:lpstr>
      <vt:lpstr>Arial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Мачерет Марина</cp:lastModifiedBy>
  <cp:revision>601</cp:revision>
  <cp:lastPrinted>2017-03-23T13:10:12Z</cp:lastPrinted>
  <dcterms:created xsi:type="dcterms:W3CDTF">2011-01-18T07:30:28Z</dcterms:created>
  <dcterms:modified xsi:type="dcterms:W3CDTF">2018-03-21T13:55:13Z</dcterms:modified>
</cp:coreProperties>
</file>