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6" r:id="rId2"/>
    <p:sldId id="292" r:id="rId3"/>
    <p:sldId id="323" r:id="rId4"/>
    <p:sldId id="324" r:id="rId5"/>
  </p:sldIdLst>
  <p:sldSz cx="9144000" cy="6858000" type="screen4x3"/>
  <p:notesSz cx="666273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2F3"/>
    <a:srgbClr val="003E50"/>
    <a:srgbClr val="CAD8D8"/>
    <a:srgbClr val="EC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70" autoAdjust="0"/>
    <p:restoredTop sz="97070" autoAdjust="0"/>
  </p:normalViewPr>
  <p:slideViewPr>
    <p:cSldViewPr>
      <p:cViewPr varScale="1">
        <p:scale>
          <a:sx n="113" d="100"/>
          <a:sy n="113" d="100"/>
        </p:scale>
        <p:origin x="12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4F9FA7-95E2-4897-ABE1-939B3FE6C3A1}" type="datetimeFigureOut">
              <a:rPr lang="ru-RU"/>
              <a:pPr>
                <a:defRPr/>
              </a:pPr>
              <a:t>27.04.2016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5B4C52-8540-4CBD-B2DB-0D3DE94C87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3494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FD400-4A41-43D8-9E9C-7A979BCB8D92}" type="datetime1">
              <a:rPr lang="ru-RU"/>
              <a:pPr>
                <a:defRPr/>
              </a:pPr>
              <a:t>27.04.2016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www.MLG.ru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537D5-3E49-40F2-B7C2-DABC5CF3EB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1608B-3621-49C1-86CA-F6899BB0B944}" type="datetime1">
              <a:rPr lang="ru-RU"/>
              <a:pPr>
                <a:defRPr/>
              </a:pPr>
              <a:t>27.04.2016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www.MLG.ru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B0848-54C0-4139-9BF0-696C607C09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441C4-6CBD-4182-B16C-E75A2F0B2224}" type="datetime1">
              <a:rPr lang="ru-RU"/>
              <a:pPr>
                <a:defRPr/>
              </a:pPr>
              <a:t>27.04.2016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www.MLG.ru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FD44F-51F0-468F-889C-0346C34C73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76AA6-DB24-4113-B8B3-F842C45C8DBC}" type="datetime1">
              <a:rPr lang="ru-RU"/>
              <a:pPr>
                <a:defRPr/>
              </a:pPr>
              <a:t>27.04.2016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www.MLG.ru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D3FC4-519F-4E71-B678-BD1BF28D84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7E14B-1827-4E6B-8AF7-466A72212ACE}" type="datetime1">
              <a:rPr lang="ru-RU"/>
              <a:pPr>
                <a:defRPr/>
              </a:pPr>
              <a:t>27.04.2016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www.MLG.ru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69F89-4627-494C-88F7-551FCC1E9E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62ABB-069D-4A71-B477-E51F5D9254BD}" type="datetime1">
              <a:rPr lang="ru-RU"/>
              <a:pPr>
                <a:defRPr/>
              </a:pPr>
              <a:t>27.04.2016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www.MLG.ru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057F8-0987-4195-ADFD-D5C4E1DE59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C3686-4AC7-41C3-A96F-152744AD1CE9}" type="datetime1">
              <a:rPr lang="ru-RU"/>
              <a:pPr>
                <a:defRPr/>
              </a:pPr>
              <a:t>27.04.2016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www.MLG.ru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07848-85B8-4CA9-9888-A5916C83A1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09B63-419C-4CA9-9362-60B865A26C94}" type="datetime1">
              <a:rPr lang="ru-RU"/>
              <a:pPr>
                <a:defRPr/>
              </a:pPr>
              <a:t>27.04.2016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www.MLG.ru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DDF91-9EDE-4D2F-B989-8F70C9278D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98BF6-DB94-4661-9086-93EC40230778}" type="datetime1">
              <a:rPr lang="ru-RU"/>
              <a:pPr>
                <a:defRPr/>
              </a:pPr>
              <a:t>27.04.2016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www.MLG.ru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3E064-C378-49C1-ADAD-E1B2F03CB8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501A5-B2FF-4A28-A5CC-1BF2B9265DD0}" type="datetime1">
              <a:rPr lang="ru-RU"/>
              <a:pPr>
                <a:defRPr/>
              </a:pPr>
              <a:t>27.04.2016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www.MLG.ru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6842F-15FA-486B-B35E-3CF60A63D3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061D5-3EA8-4403-85D5-E90AF6B64A4F}" type="datetime1">
              <a:rPr lang="ru-RU"/>
              <a:pPr>
                <a:defRPr/>
              </a:pPr>
              <a:t>27.04.2016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www.MLG.ru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8EC8B-9F61-49B9-9951-E472FAD02F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E28952-C071-495A-940C-13632FE713FB}" type="datetime1">
              <a:rPr lang="ru-RU"/>
              <a:pPr>
                <a:defRPr/>
              </a:pPr>
              <a:t>27.04.2016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www.MLG.ru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3E9C80-9CC3-4327-9CCF-CC5D88A93B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est.kp.ru/msk/alfabank-plakaty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96" y="337586"/>
            <a:ext cx="2571177" cy="2035411"/>
          </a:xfrm>
          <a:prstGeom prst="rect">
            <a:avLst/>
          </a:prstGeom>
        </p:spPr>
      </p:pic>
      <p:pic>
        <p:nvPicPr>
          <p:cNvPr id="1026" name="Picture 2" descr="https://scontent.xx.fbcdn.net/hphotos-xat1/t31.0-8/10481654_650243238377298_1521566642795324664_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7"/>
          <a:stretch/>
        </p:blipFill>
        <p:spPr bwMode="auto">
          <a:xfrm>
            <a:off x="0" y="-79462"/>
            <a:ext cx="9180512" cy="693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Прямоугольник 72"/>
          <p:cNvSpPr/>
          <p:nvPr/>
        </p:nvSpPr>
        <p:spPr>
          <a:xfrm>
            <a:off x="-17040" y="-79461"/>
            <a:ext cx="9180512" cy="264318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24843" y="3075111"/>
            <a:ext cx="5591373" cy="587667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dirty="0" smtClean="0"/>
              <a:t>ИНФОПОВОД ГОДА.</a:t>
            </a:r>
            <a:endParaRPr lang="ru-RU" sz="4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08" y="-779"/>
            <a:ext cx="1839268" cy="183926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351704" y="1659794"/>
            <a:ext cx="42852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27 апреля 2016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Ресторан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Terrine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Москва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Зубовский бульвар,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4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54360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493" y="438524"/>
            <a:ext cx="2191411" cy="180604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928425" y="3717032"/>
            <a:ext cx="2072479" cy="587667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dirty="0" smtClean="0"/>
              <a:t>БАНКИ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-1551" y="2249"/>
            <a:ext cx="9145021" cy="1474068"/>
            <a:chOff x="-1551" y="2249"/>
            <a:chExt cx="9145021" cy="1474068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-1551" y="2249"/>
              <a:ext cx="9145021" cy="1474068"/>
              <a:chOff x="-1551" y="2249"/>
              <a:chExt cx="9145021" cy="1474068"/>
            </a:xfrm>
          </p:grpSpPr>
          <p:pic>
            <p:nvPicPr>
              <p:cNvPr id="23" name="Picture 2" descr="https://scontent.xx.fbcdn.net/hphotos-xat1/t31.0-8/10481654_650243238377298_1521566642795324664_o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7" t="41163" b="37987"/>
              <a:stretch/>
            </p:blipFill>
            <p:spPr bwMode="auto">
              <a:xfrm>
                <a:off x="-1551" y="2249"/>
                <a:ext cx="9145021" cy="14740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5" name="Группа 24"/>
              <p:cNvGrpSpPr/>
              <p:nvPr/>
            </p:nvGrpSpPr>
            <p:grpSpPr>
              <a:xfrm>
                <a:off x="163131" y="73155"/>
                <a:ext cx="1590114" cy="1315322"/>
                <a:chOff x="163131" y="73155"/>
                <a:chExt cx="1590114" cy="1315322"/>
              </a:xfrm>
            </p:grpSpPr>
            <p:sp>
              <p:nvSpPr>
                <p:cNvPr id="27" name="Скругленный прямоугольник 26"/>
                <p:cNvSpPr/>
                <p:nvPr/>
              </p:nvSpPr>
              <p:spPr>
                <a:xfrm>
                  <a:off x="163131" y="73155"/>
                  <a:ext cx="1590114" cy="1315322"/>
                </a:xfrm>
                <a:prstGeom prst="roundRect">
                  <a:avLst>
                    <a:gd name="adj" fmla="val 7655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28" name="Рисунок 2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38087" t="526" b="81104"/>
                <a:stretch/>
              </p:blipFill>
              <p:spPr>
                <a:xfrm>
                  <a:off x="537613" y="87870"/>
                  <a:ext cx="822314" cy="243980"/>
                </a:xfrm>
                <a:prstGeom prst="rect">
                  <a:avLst/>
                </a:prstGeom>
              </p:spPr>
            </p:pic>
          </p:grpSp>
          <p:pic>
            <p:nvPicPr>
              <p:cNvPr id="26" name="Рисунок 2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3201" y="314916"/>
                <a:ext cx="1269795" cy="1040981"/>
              </a:xfrm>
              <a:prstGeom prst="rect">
                <a:avLst/>
              </a:prstGeom>
            </p:spPr>
          </p:pic>
        </p:grp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2150" y="294509"/>
              <a:ext cx="1270846" cy="1048325"/>
            </a:xfrm>
            <a:prstGeom prst="rect">
              <a:avLst/>
            </a:prstGeom>
          </p:spPr>
        </p:pic>
      </p:grpSp>
      <p:sp>
        <p:nvSpPr>
          <p:cNvPr id="16" name="Прямоугольник 15"/>
          <p:cNvSpPr/>
          <p:nvPr/>
        </p:nvSpPr>
        <p:spPr>
          <a:xfrm>
            <a:off x="1927942" y="403985"/>
            <a:ext cx="5812410" cy="675226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3000" cap="all" dirty="0" smtClean="0">
                <a:solidFill>
                  <a:prstClr val="white"/>
                </a:solidFill>
              </a:rPr>
              <a:t>АЛЬФА-БАНК: «ПЛАКАТЫ ВОЙНЫ»</a:t>
            </a:r>
            <a:endParaRPr lang="ru-RU" altLang="ru-RU" sz="3000" cap="all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150" y="1682956"/>
            <a:ext cx="85319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Альфа-Банк в апреле 2015 года организует благотворительную выставку к 70-летнему юбилею Победы «</a:t>
            </a:r>
            <a:r>
              <a:rPr lang="ru-RU" sz="2000" b="1" dirty="0" smtClean="0">
                <a:latin typeface="+mn-lt"/>
              </a:rPr>
              <a:t>Плакаты </a:t>
            </a:r>
            <a:r>
              <a:rPr lang="ru-RU" sz="2000" b="1" dirty="0">
                <a:latin typeface="+mn-lt"/>
              </a:rPr>
              <a:t>войны. На пути к Великой </a:t>
            </a:r>
            <a:r>
              <a:rPr lang="ru-RU" sz="2000" b="1" dirty="0" smtClean="0">
                <a:latin typeface="+mn-lt"/>
              </a:rPr>
              <a:t>Победе</a:t>
            </a:r>
            <a:r>
              <a:rPr lang="ru-RU" sz="2000" dirty="0" smtClean="0">
                <a:latin typeface="+mn-lt"/>
              </a:rPr>
              <a:t>».</a:t>
            </a:r>
          </a:p>
          <a:p>
            <a:endParaRPr lang="ru-RU" sz="2000" dirty="0" smtClean="0">
              <a:latin typeface="+mn-lt"/>
            </a:endParaRPr>
          </a:p>
          <a:p>
            <a:pPr marL="1200150" lvl="2" indent="-285750" defTabSz="808038">
              <a:buFont typeface="Arial" panose="020B0604020202020204" pitchFamily="34" charset="0"/>
              <a:buChar char="•"/>
              <a:tabLst>
                <a:tab pos="7264400" algn="l"/>
              </a:tabLst>
            </a:pPr>
            <a:r>
              <a:rPr lang="ru-RU" sz="2000" b="1" dirty="0" smtClean="0">
                <a:latin typeface="+mn-lt"/>
              </a:rPr>
              <a:t>46</a:t>
            </a:r>
            <a:r>
              <a:rPr lang="ru-RU" sz="2000" dirty="0" smtClean="0">
                <a:latin typeface="+mn-lt"/>
              </a:rPr>
              <a:t> городов от Владивостока до Калининграда</a:t>
            </a:r>
          </a:p>
          <a:p>
            <a:pPr marL="1200150" lvl="2" indent="-285750" defTabSz="808038">
              <a:buFont typeface="Arial" panose="020B0604020202020204" pitchFamily="34" charset="0"/>
              <a:buChar char="•"/>
              <a:tabLst>
                <a:tab pos="7264400" algn="l"/>
              </a:tabLst>
            </a:pPr>
            <a:r>
              <a:rPr lang="ru-RU" sz="2000" b="1" dirty="0" smtClean="0">
                <a:latin typeface="+mn-lt"/>
              </a:rPr>
              <a:t>1,5</a:t>
            </a:r>
            <a:r>
              <a:rPr lang="ru-RU" sz="2000" dirty="0" smtClean="0">
                <a:latin typeface="+mn-lt"/>
              </a:rPr>
              <a:t> месяца (апрель-май)</a:t>
            </a:r>
          </a:p>
          <a:p>
            <a:pPr marL="1200150" lvl="2" indent="-285750" defTabSz="808038">
              <a:buFont typeface="Arial" panose="020B0604020202020204" pitchFamily="34" charset="0"/>
              <a:buChar char="•"/>
              <a:tabLst>
                <a:tab pos="7264400" algn="l"/>
              </a:tabLst>
            </a:pPr>
            <a:r>
              <a:rPr lang="ru-RU" sz="2000" b="1" dirty="0" smtClean="0">
                <a:latin typeface="+mn-lt"/>
              </a:rPr>
              <a:t>50</a:t>
            </a:r>
            <a:r>
              <a:rPr lang="ru-RU" sz="2000" dirty="0" smtClean="0">
                <a:latin typeface="+mn-lt"/>
              </a:rPr>
              <a:t> наиболее выразительных плакатов 1941-1945 годов</a:t>
            </a:r>
          </a:p>
          <a:p>
            <a:pPr marL="1200150" lvl="2" indent="-285750" defTabSz="808038">
              <a:buFont typeface="Arial" panose="020B0604020202020204" pitchFamily="34" charset="0"/>
              <a:buChar char="•"/>
              <a:tabLst>
                <a:tab pos="7264400" algn="l"/>
              </a:tabLst>
            </a:pPr>
            <a:r>
              <a:rPr lang="ru-RU" sz="2000" dirty="0">
                <a:latin typeface="+mn-lt"/>
              </a:rPr>
              <a:t>б</a:t>
            </a:r>
            <a:r>
              <a:rPr lang="ru-RU" sz="2000" dirty="0" smtClean="0">
                <a:latin typeface="+mn-lt"/>
              </a:rPr>
              <a:t>есплатно для посетителей</a:t>
            </a:r>
          </a:p>
          <a:p>
            <a:pPr marL="1200150" lvl="2" indent="-285750" defTabSz="808038">
              <a:buFont typeface="Arial" panose="020B0604020202020204" pitchFamily="34" charset="0"/>
              <a:buChar char="•"/>
              <a:tabLst>
                <a:tab pos="7264400" algn="l"/>
              </a:tabLst>
            </a:pPr>
            <a:r>
              <a:rPr lang="ru-RU" sz="2000" dirty="0" smtClean="0">
                <a:latin typeface="+mn-lt"/>
              </a:rPr>
              <a:t>по завершении проекта все экспонаты переданы в дар        местным музеям</a:t>
            </a:r>
          </a:p>
          <a:p>
            <a:pPr marL="1200150" lvl="2" indent="-285750" defTabSz="808038">
              <a:buFont typeface="Arial" panose="020B0604020202020204" pitchFamily="34" charset="0"/>
              <a:buChar char="•"/>
              <a:tabLst>
                <a:tab pos="7264400" algn="l"/>
              </a:tabLst>
            </a:pPr>
            <a:r>
              <a:rPr lang="ru-RU" sz="2000" dirty="0" smtClean="0">
                <a:latin typeface="+mn-lt"/>
              </a:rPr>
              <a:t>сайт проекта </a:t>
            </a:r>
            <a:r>
              <a:rPr lang="en-US" sz="2000" dirty="0">
                <a:latin typeface="+mn-lt"/>
                <a:hlinkClick r:id="rId6"/>
              </a:rPr>
              <a:t>http://best.kp.ru/msk/alfabank-plakaty</a:t>
            </a:r>
            <a:r>
              <a:rPr lang="en-US" sz="2000" dirty="0" smtClean="0">
                <a:latin typeface="+mn-lt"/>
                <a:hlinkClick r:id="rId6"/>
              </a:rPr>
              <a:t>/</a:t>
            </a:r>
            <a:r>
              <a:rPr lang="ru-RU" sz="2000" dirty="0" smtClean="0"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>
              <a:latin typeface="+mn-lt"/>
            </a:endParaRPr>
          </a:p>
          <a:p>
            <a:r>
              <a:rPr lang="ru-RU" sz="2000" b="1" dirty="0">
                <a:latin typeface="+mn-lt"/>
              </a:rPr>
              <a:t>Поддержка</a:t>
            </a:r>
            <a:r>
              <a:rPr lang="ru-RU" sz="2000" dirty="0">
                <a:latin typeface="+mn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Газета «Комсомольская правда»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Государственный центральный музей современной истории России (самая большая в мире коллекция советских плакатов</a:t>
            </a:r>
            <a:r>
              <a:rPr lang="ru-RU" sz="2000" dirty="0" smtClean="0">
                <a:latin typeface="+mn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869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-1551" y="2249"/>
            <a:ext cx="9145021" cy="1474068"/>
            <a:chOff x="-1551" y="2249"/>
            <a:chExt cx="9145021" cy="1474068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-1551" y="2249"/>
              <a:ext cx="9145021" cy="1474068"/>
              <a:chOff x="-1551" y="2249"/>
              <a:chExt cx="9145021" cy="1474068"/>
            </a:xfrm>
          </p:grpSpPr>
          <p:pic>
            <p:nvPicPr>
              <p:cNvPr id="23" name="Picture 2" descr="https://scontent.xx.fbcdn.net/hphotos-xat1/t31.0-8/10481654_650243238377298_1521566642795324664_o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7" t="41163" b="37987"/>
              <a:stretch/>
            </p:blipFill>
            <p:spPr bwMode="auto">
              <a:xfrm>
                <a:off x="-1551" y="2249"/>
                <a:ext cx="9145021" cy="14740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5" name="Группа 24"/>
              <p:cNvGrpSpPr/>
              <p:nvPr/>
            </p:nvGrpSpPr>
            <p:grpSpPr>
              <a:xfrm>
                <a:off x="163131" y="73155"/>
                <a:ext cx="1590114" cy="1315322"/>
                <a:chOff x="163131" y="73155"/>
                <a:chExt cx="1590114" cy="1315322"/>
              </a:xfrm>
            </p:grpSpPr>
            <p:sp>
              <p:nvSpPr>
                <p:cNvPr id="27" name="Скругленный прямоугольник 26"/>
                <p:cNvSpPr/>
                <p:nvPr/>
              </p:nvSpPr>
              <p:spPr>
                <a:xfrm>
                  <a:off x="163131" y="73155"/>
                  <a:ext cx="1590114" cy="1315322"/>
                </a:xfrm>
                <a:prstGeom prst="roundRect">
                  <a:avLst>
                    <a:gd name="adj" fmla="val 7655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28" name="Рисунок 2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38087" t="526" b="81104"/>
                <a:stretch/>
              </p:blipFill>
              <p:spPr>
                <a:xfrm>
                  <a:off x="537613" y="87870"/>
                  <a:ext cx="822314" cy="243980"/>
                </a:xfrm>
                <a:prstGeom prst="rect">
                  <a:avLst/>
                </a:prstGeom>
              </p:spPr>
            </p:pic>
          </p:grpSp>
          <p:pic>
            <p:nvPicPr>
              <p:cNvPr id="26" name="Рисунок 2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3201" y="314916"/>
                <a:ext cx="1269795" cy="1040981"/>
              </a:xfrm>
              <a:prstGeom prst="rect">
                <a:avLst/>
              </a:prstGeom>
            </p:spPr>
          </p:pic>
        </p:grp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2150" y="294509"/>
              <a:ext cx="1270846" cy="1048325"/>
            </a:xfrm>
            <a:prstGeom prst="rect">
              <a:avLst/>
            </a:prstGeom>
          </p:spPr>
        </p:pic>
      </p:grpSp>
      <p:sp>
        <p:nvSpPr>
          <p:cNvPr id="16" name="Прямоугольник 15"/>
          <p:cNvSpPr/>
          <p:nvPr/>
        </p:nvSpPr>
        <p:spPr>
          <a:xfrm>
            <a:off x="1927942" y="403985"/>
            <a:ext cx="5812410" cy="675226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3000" cap="all" dirty="0" smtClean="0">
                <a:solidFill>
                  <a:prstClr val="white"/>
                </a:solidFill>
              </a:rPr>
              <a:t>АЛЬФА-БАНК: «ПЛАКАТЫ ВОЙНЫ»</a:t>
            </a:r>
            <a:endParaRPr lang="ru-RU" altLang="ru-RU" sz="3000" cap="all" dirty="0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857" y="1645020"/>
            <a:ext cx="2938802" cy="2793051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4204514" y="1702050"/>
            <a:ext cx="3888432" cy="2842722"/>
            <a:chOff x="3655355" y="3140968"/>
            <a:chExt cx="4588541" cy="335455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55355" y="3140968"/>
              <a:ext cx="2357584" cy="3354552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82226" y="3140968"/>
              <a:ext cx="2361670" cy="3354552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7678" y="3831588"/>
            <a:ext cx="2955636" cy="19760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2280" y="5013176"/>
            <a:ext cx="1674720" cy="14498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2073" y="3801653"/>
            <a:ext cx="2884876" cy="275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7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-1551" y="2249"/>
            <a:ext cx="9145021" cy="1474068"/>
            <a:chOff x="-1551" y="2249"/>
            <a:chExt cx="9145021" cy="1474068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-1551" y="2249"/>
              <a:ext cx="9145021" cy="1474068"/>
              <a:chOff x="-1551" y="2249"/>
              <a:chExt cx="9145021" cy="1474068"/>
            </a:xfrm>
          </p:grpSpPr>
          <p:pic>
            <p:nvPicPr>
              <p:cNvPr id="23" name="Picture 2" descr="https://scontent.xx.fbcdn.net/hphotos-xat1/t31.0-8/10481654_650243238377298_1521566642795324664_o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7" t="41163" b="37987"/>
              <a:stretch/>
            </p:blipFill>
            <p:spPr bwMode="auto">
              <a:xfrm>
                <a:off x="-1551" y="2249"/>
                <a:ext cx="9145021" cy="14740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5" name="Группа 24"/>
              <p:cNvGrpSpPr/>
              <p:nvPr/>
            </p:nvGrpSpPr>
            <p:grpSpPr>
              <a:xfrm>
                <a:off x="163131" y="73155"/>
                <a:ext cx="1590114" cy="1315322"/>
                <a:chOff x="163131" y="73155"/>
                <a:chExt cx="1590114" cy="1315322"/>
              </a:xfrm>
            </p:grpSpPr>
            <p:sp>
              <p:nvSpPr>
                <p:cNvPr id="27" name="Скругленный прямоугольник 26"/>
                <p:cNvSpPr/>
                <p:nvPr/>
              </p:nvSpPr>
              <p:spPr>
                <a:xfrm>
                  <a:off x="163131" y="73155"/>
                  <a:ext cx="1590114" cy="1315322"/>
                </a:xfrm>
                <a:prstGeom prst="roundRect">
                  <a:avLst>
                    <a:gd name="adj" fmla="val 7655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28" name="Рисунок 2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38087" t="526" b="81104"/>
                <a:stretch/>
              </p:blipFill>
              <p:spPr>
                <a:xfrm>
                  <a:off x="537613" y="87870"/>
                  <a:ext cx="822314" cy="243980"/>
                </a:xfrm>
                <a:prstGeom prst="rect">
                  <a:avLst/>
                </a:prstGeom>
              </p:spPr>
            </p:pic>
          </p:grpSp>
          <p:pic>
            <p:nvPicPr>
              <p:cNvPr id="26" name="Рисунок 2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3201" y="314916"/>
                <a:ext cx="1269795" cy="1040981"/>
              </a:xfrm>
              <a:prstGeom prst="rect">
                <a:avLst/>
              </a:prstGeom>
            </p:spPr>
          </p:pic>
        </p:grp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2150" y="294509"/>
              <a:ext cx="1270846" cy="1048325"/>
            </a:xfrm>
            <a:prstGeom prst="rect">
              <a:avLst/>
            </a:prstGeom>
          </p:spPr>
        </p:pic>
      </p:grpSp>
      <p:sp>
        <p:nvSpPr>
          <p:cNvPr id="16" name="Прямоугольник 15"/>
          <p:cNvSpPr/>
          <p:nvPr/>
        </p:nvSpPr>
        <p:spPr>
          <a:xfrm>
            <a:off x="1927942" y="403985"/>
            <a:ext cx="5812410" cy="675226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3000" cap="all" dirty="0" smtClean="0">
                <a:solidFill>
                  <a:prstClr val="white"/>
                </a:solidFill>
              </a:rPr>
              <a:t>АЛЬФА-БАНК: «ПЛАКАТЫ ВОЙНЫ»</a:t>
            </a:r>
            <a:endParaRPr lang="ru-RU" altLang="ru-RU" sz="3000" cap="all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4509120"/>
            <a:ext cx="60486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808038">
              <a:buFont typeface="Arial" panose="020B0604020202020204" pitchFamily="34" charset="0"/>
              <a:buChar char="•"/>
              <a:tabLst>
                <a:tab pos="7264400" algn="l"/>
              </a:tabLst>
            </a:pPr>
            <a:r>
              <a:rPr lang="ru-RU" sz="2000" b="1" dirty="0" smtClean="0">
                <a:latin typeface="+mn-lt"/>
              </a:rPr>
              <a:t>273 </a:t>
            </a:r>
            <a:r>
              <a:rPr lang="ru-RU" sz="2000" dirty="0" smtClean="0">
                <a:latin typeface="+mn-lt"/>
              </a:rPr>
              <a:t>сообщения</a:t>
            </a:r>
          </a:p>
          <a:p>
            <a:pPr marL="285750" indent="-285750" defTabSz="808038">
              <a:buFont typeface="Arial" panose="020B0604020202020204" pitchFamily="34" charset="0"/>
              <a:buChar char="•"/>
              <a:tabLst>
                <a:tab pos="7264400" algn="l"/>
              </a:tabLst>
            </a:pPr>
            <a:r>
              <a:rPr lang="ru-RU" sz="2000" b="1" dirty="0" smtClean="0">
                <a:latin typeface="+mn-lt"/>
              </a:rPr>
              <a:t>75% </a:t>
            </a:r>
            <a:r>
              <a:rPr lang="ru-RU" sz="2000" dirty="0" smtClean="0">
                <a:latin typeface="+mn-lt"/>
              </a:rPr>
              <a:t>позитивных упоминаний </a:t>
            </a:r>
          </a:p>
          <a:p>
            <a:pPr marL="285750" indent="-285750" defTabSz="808038">
              <a:buFont typeface="Arial" panose="020B0604020202020204" pitchFamily="34" charset="0"/>
              <a:buChar char="•"/>
              <a:tabLst>
                <a:tab pos="7264400" algn="l"/>
              </a:tabLst>
            </a:pPr>
            <a:r>
              <a:rPr lang="ru-RU" sz="2000" dirty="0" smtClean="0">
                <a:latin typeface="+mn-lt"/>
              </a:rPr>
              <a:t>26% федеральные, 74% региональные СМИ</a:t>
            </a:r>
          </a:p>
          <a:p>
            <a:pPr marL="285750" indent="-285750" defTabSz="808038">
              <a:buFont typeface="Arial" panose="020B0604020202020204" pitchFamily="34" charset="0"/>
              <a:buChar char="•"/>
              <a:tabLst>
                <a:tab pos="7264400" algn="l"/>
              </a:tabLst>
            </a:pPr>
            <a:r>
              <a:rPr lang="ru-RU" sz="2000" b="1" dirty="0" smtClean="0">
                <a:latin typeface="+mn-lt"/>
              </a:rPr>
              <a:t>3564,62</a:t>
            </a:r>
            <a:r>
              <a:rPr lang="ru-RU" sz="2000" dirty="0" smtClean="0">
                <a:latin typeface="+mn-lt"/>
              </a:rPr>
              <a:t> МедиаИндекс</a:t>
            </a:r>
            <a:endParaRPr lang="ru-RU" sz="2000" dirty="0">
              <a:latin typeface="+mn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903" y="1912498"/>
            <a:ext cx="7187645" cy="23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7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20695</TotalTime>
  <Words>121</Words>
  <Application>Microsoft Office PowerPoint</Application>
  <PresentationFormat>Экран (4:3)</PresentationFormat>
  <Paragraphs>24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Мачерет Марина</cp:lastModifiedBy>
  <cp:revision>584</cp:revision>
  <dcterms:created xsi:type="dcterms:W3CDTF">2011-01-18T07:30:28Z</dcterms:created>
  <dcterms:modified xsi:type="dcterms:W3CDTF">2016-04-27T12:56:04Z</dcterms:modified>
</cp:coreProperties>
</file>